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Lst>
  <p:sldSz cy="6858000" cx="12192000"/>
  <p:notesSz cx="6858000" cy="9144000"/>
  <p:embeddedFontLst>
    <p:embeddedFont>
      <p:font typeface="Merriweather Sans"/>
      <p:regular r:id="rId102"/>
      <p:bold r:id="rId103"/>
      <p:italic r:id="rId104"/>
      <p:boldItalic r:id="rId105"/>
    </p:embeddedFont>
    <p:embeddedFont>
      <p:font typeface="Roboto"/>
      <p:regular r:id="rId106"/>
      <p:bold r:id="rId107"/>
      <p:italic r:id="rId108"/>
      <p:boldItalic r:id="rId109"/>
    </p:embeddedFont>
    <p:embeddedFont>
      <p:font typeface="Inter"/>
      <p:regular r:id="rId110"/>
      <p:bold r:id="rId111"/>
      <p:italic r:id="rId112"/>
      <p:boldItalic r:id="rId113"/>
    </p:embeddedFont>
    <p:embeddedFont>
      <p:font typeface="Quattrocento Sans"/>
      <p:regular r:id="rId114"/>
      <p:bold r:id="rId115"/>
      <p:italic r:id="rId116"/>
      <p:boldItalic r:id="rId117"/>
    </p:embeddedFont>
    <p:embeddedFont>
      <p:font typeface="Open Sans"/>
      <p:regular r:id="rId118"/>
      <p:bold r:id="rId119"/>
      <p:italic r:id="rId120"/>
      <p:boldItalic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bold.fntdata"/><Relationship Id="rId106" Type="http://schemas.openxmlformats.org/officeDocument/2006/relationships/font" Target="fonts/Roboto-regular.fntdata"/><Relationship Id="rId105" Type="http://schemas.openxmlformats.org/officeDocument/2006/relationships/font" Target="fonts/MerriweatherSans-boldItalic.fntdata"/><Relationship Id="rId104" Type="http://schemas.openxmlformats.org/officeDocument/2006/relationships/font" Target="fonts/MerriweatherSans-italic.fntdata"/><Relationship Id="rId109" Type="http://schemas.openxmlformats.org/officeDocument/2006/relationships/font" Target="fonts/Roboto-boldItalic.fntdata"/><Relationship Id="rId108" Type="http://schemas.openxmlformats.org/officeDocument/2006/relationships/font" Target="fonts/Robot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MerriweatherSans-bold.fntdata"/><Relationship Id="rId102" Type="http://schemas.openxmlformats.org/officeDocument/2006/relationships/font" Target="fonts/MerriweatherSans-regular.fntdata"/><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OpenSans-boldItalic.fntdata"/><Relationship Id="rId25" Type="http://schemas.openxmlformats.org/officeDocument/2006/relationships/slide" Target="slides/slide20.xml"/><Relationship Id="rId120"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OpenSans-regular.fntdata"/><Relationship Id="rId117" Type="http://schemas.openxmlformats.org/officeDocument/2006/relationships/font" Target="fonts/QuattrocentoSans-boldItalic.fntdata"/><Relationship Id="rId116" Type="http://schemas.openxmlformats.org/officeDocument/2006/relationships/font" Target="fonts/QuattrocentoSans-italic.fntdata"/><Relationship Id="rId115" Type="http://schemas.openxmlformats.org/officeDocument/2006/relationships/font" Target="fonts/QuattrocentoSans-bold.fntdata"/><Relationship Id="rId119" Type="http://schemas.openxmlformats.org/officeDocument/2006/relationships/font" Target="fonts/OpenSans-bold.fntdata"/><Relationship Id="rId15" Type="http://schemas.openxmlformats.org/officeDocument/2006/relationships/slide" Target="slides/slide10.xml"/><Relationship Id="rId110" Type="http://schemas.openxmlformats.org/officeDocument/2006/relationships/font" Target="fonts/Inter-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QuattrocentoSans-regular.fntdata"/><Relationship Id="rId18" Type="http://schemas.openxmlformats.org/officeDocument/2006/relationships/slide" Target="slides/slide13.xml"/><Relationship Id="rId113" Type="http://schemas.openxmlformats.org/officeDocument/2006/relationships/font" Target="fonts/Inter-boldItalic.fntdata"/><Relationship Id="rId112" Type="http://schemas.openxmlformats.org/officeDocument/2006/relationships/font" Target="fonts/Inter-italic.fntdata"/><Relationship Id="rId111" Type="http://schemas.openxmlformats.org/officeDocument/2006/relationships/font" Target="fonts/Inter-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neubig" TargetMode="External"/><Relationship Id="rId3" Type="http://schemas.openxmlformats.org/officeDocument/2006/relationships/hyperlink" Target="https://docs.google.com/presentation/d/e/2PACX-1vSEKCxS-awsrP3yd7pTHwY5JJSWlb7a6YeGFzsvW514YgCCqBMGQpgWnzPg4vKTpD3RnUbXti0Ecbsp/pub?start=false&amp;loop=false&amp;delayms=30000&amp;slide=id.g2d594fc638a_0_13" TargetMode="External"/><Relationship Id="rId4" Type="http://schemas.openxmlformats.org/officeDocument/2006/relationships/hyperlink" Target="https://www.youtube.com/watch?v=d0QSnLjlgzc" TargetMode="External"/><Relationship Id="rId5" Type="http://schemas.openxmlformats.org/officeDocument/2006/relationships/hyperlink" Target="https://phontron.com/class/anlp2024/lectures/" TargetMode="External"/><Relationship Id="rId6" Type="http://schemas.openxmlformats.org/officeDocument/2006/relationships/hyperlink" Target="https://www.youtube.com/watch?v=FdwrdJcekrA" TargetMode="External"/><Relationship Id="rId7" Type="http://schemas.openxmlformats.org/officeDocument/2006/relationships/hyperlink" Target="https://www.youtube.com/watch?v=Qj7jPTQa2f4"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Significant-Gravitas/Auto-GPT" TargetMode="External"/><Relationship Id="rId3" Type="http://schemas.openxmlformats.org/officeDocument/2006/relationships/hyperlink" Target="https://agentgpt.reworkd.ai/" TargetMode="External"/><Relationship Id="rId4" Type="http://schemas.openxmlformats.org/officeDocument/2006/relationships/hyperlink" Target="https://github.com/yoheinakajima/babyagi" TargetMode="External"/><Relationship Id="rId5" Type="http://schemas.openxmlformats.org/officeDocument/2006/relationships/hyperlink" Target="https://godmode.space/?ref=futuretools.io"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gnition.ai/blog/introducing-devin"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ndex.php?title=Neurocase&amp;action=edit&amp;redlink=1" TargetMode="External"/><Relationship Id="rId3" Type="http://schemas.openxmlformats.org/officeDocument/2006/relationships/hyperlink" Target="https://zh.wikipedia.org/wiki/%E7%BE%8E%E5%9B%BD" TargetMode="External"/><Relationship Id="rId4" Type="http://schemas.openxmlformats.org/officeDocument/2006/relationships/hyperlink" Target="https://zh.wikipedia.org/wiki/%E5%8A%A0%E5%B7%9E%E5%A4%A7%E5%AD%A6"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0E9BbA0gO1A"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408.07199"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411.06559"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LLM agent of </a:t>
            </a:r>
            <a:r>
              <a:rPr b="0" i="0" lang="en-US" u="sng">
                <a:solidFill>
                  <a:schemeClr val="hlink"/>
                </a:solidFill>
                <a:latin typeface="Roboto"/>
                <a:ea typeface="Roboto"/>
                <a:cs typeface="Roboto"/>
                <a:sym typeface="Roboto"/>
                <a:hlinkClick r:id="rId2"/>
              </a:rPr>
              <a:t>Graham Neubig</a:t>
            </a:r>
            <a:endParaRPr/>
          </a:p>
          <a:p>
            <a:pPr indent="0" lvl="0" marL="0" rtl="0" algn="l">
              <a:spcBef>
                <a:spcPts val="0"/>
              </a:spcBef>
              <a:spcAft>
                <a:spcPts val="0"/>
              </a:spcAft>
              <a:buNone/>
            </a:pPr>
            <a:r>
              <a:rPr lang="en-US"/>
              <a:t>https://www.youtube.com/watch?v=a3SjRsqV9ZA</a:t>
            </a:r>
            <a:endParaRPr/>
          </a:p>
          <a:p>
            <a:pPr indent="0" lvl="0" marL="0" rtl="0" algn="l">
              <a:spcBef>
                <a:spcPts val="0"/>
              </a:spcBef>
              <a:spcAft>
                <a:spcPts val="0"/>
              </a:spcAft>
              <a:buNone/>
            </a:pPr>
            <a:r>
              <a:rPr lang="en-US"/>
              <a:t>https://www.youtube.com/watch?v=lcNVAyNlp20&amp;t=1824s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要舉一個貫串全場的 example 嗎?</a:t>
            </a:r>
            <a:endParaRPr/>
          </a:p>
          <a:p>
            <a:pPr indent="0" lvl="0" marL="0" rtl="0" algn="l">
              <a:spcBef>
                <a:spcPts val="0"/>
              </a:spcBef>
              <a:spcAft>
                <a:spcPts val="0"/>
              </a:spcAft>
              <a:buNone/>
            </a:pPr>
            <a:r>
              <a:rPr lang="en-US"/>
              <a:t>===</a:t>
            </a:r>
            <a:endParaRPr/>
          </a:p>
          <a:p>
            <a:pPr indent="0" lvl="0" marL="0" marR="0" rtl="0" algn="l">
              <a:lnSpc>
                <a:spcPct val="100000"/>
              </a:lnSpc>
              <a:spcBef>
                <a:spcPts val="0"/>
              </a:spcBef>
              <a:spcAft>
                <a:spcPts val="0"/>
              </a:spcAft>
              <a:buClr>
                <a:schemeClr val="lt1"/>
              </a:buClr>
              <a:buSzPts val="1200"/>
              <a:buFont typeface="Arial"/>
              <a:buNone/>
            </a:pPr>
            <a:r>
              <a:rPr lang="en-US"/>
              <a:t>Recent overview: Overview : https://arxiv.org/pdf/2411.18279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Ref</a:t>
            </a:r>
            <a:endParaRPr/>
          </a:p>
          <a:p>
            <a:pPr indent="0" lvl="0" marL="0" rtl="0" algn="l">
              <a:spcBef>
                <a:spcPts val="0"/>
              </a:spcBef>
              <a:spcAft>
                <a:spcPts val="0"/>
              </a:spcAft>
              <a:buNone/>
            </a:pPr>
            <a:r>
              <a:rPr lang="en-US" u="sng">
                <a:solidFill>
                  <a:schemeClr val="hlink"/>
                </a:solidFill>
                <a:hlinkClick r:id="rId3"/>
              </a:rPr>
              <a:t>https://docs.google.com/presentation/d/e/2PACX-1vSEKCxS-awsrP3yd7pTHwY5JJSWlb7a6YeGFzsvW514YgCCqBMGQpgWnzPg4vKTpD3RnUbXti0Ecbsp/pub?start=false&amp;loop=false&amp;delayms=30000&amp;slide=id.g2d594fc638a_0_13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Video:</a:t>
            </a:r>
            <a:endParaRPr/>
          </a:p>
          <a:p>
            <a:pPr indent="0" lvl="1" marL="457200" rtl="0" algn="l">
              <a:spcBef>
                <a:spcPts val="0"/>
              </a:spcBef>
              <a:spcAft>
                <a:spcPts val="0"/>
              </a:spcAft>
              <a:buNone/>
            </a:pPr>
            <a:r>
              <a:rPr lang="en-US" u="sng">
                <a:solidFill>
                  <a:schemeClr val="hlink"/>
                </a:solidFill>
                <a:hlinkClick r:id="rId4"/>
              </a:rPr>
              <a:t>https://www.youtube.com/watch?v=d0QSnLjlgzc</a:t>
            </a:r>
            <a:r>
              <a:rPr lang="en-US"/>
              <a:t> (</a:t>
            </a:r>
            <a:r>
              <a:rPr lang="en-US" u="sng">
                <a:solidFill>
                  <a:schemeClr val="hlink"/>
                </a:solidFill>
                <a:hlinkClick r:id="rId5"/>
              </a:rPr>
              <a:t>https://phontron.com/class/anlp2024/lectures/</a:t>
            </a:r>
            <a:r>
              <a:rPr lang="en-US"/>
              <a:t>)</a:t>
            </a:r>
            <a:endParaRPr/>
          </a:p>
          <a:p>
            <a:pPr indent="0" lvl="1" marL="457200" rtl="0" algn="l">
              <a:spcBef>
                <a:spcPts val="0"/>
              </a:spcBef>
              <a:spcAft>
                <a:spcPts val="0"/>
              </a:spcAft>
              <a:buNone/>
            </a:pPr>
            <a:r>
              <a:rPr lang="en-US" u="sng">
                <a:solidFill>
                  <a:schemeClr val="hlink"/>
                </a:solidFill>
                <a:hlinkClick r:id="rId6"/>
              </a:rPr>
              <a:t>https://www.youtube.com/watch?v=FdwrdJcekrA</a:t>
            </a:r>
            <a:r>
              <a:rPr lang="en-US"/>
              <a:t> </a:t>
            </a:r>
            <a:r>
              <a:rPr b="1" i="0" lang="en-US">
                <a:solidFill>
                  <a:srgbClr val="0F0F0F"/>
                </a:solidFill>
                <a:latin typeface="Roboto"/>
                <a:ea typeface="Roboto"/>
                <a:cs typeface="Roboto"/>
                <a:sym typeface="Roboto"/>
              </a:rPr>
              <a:t>Language Agents with LLM's (Yu Su, Ohio State)</a:t>
            </a:r>
            <a:endParaRPr/>
          </a:p>
          <a:p>
            <a:pPr indent="0" lvl="1" marL="457200" rtl="0" algn="l">
              <a:spcBef>
                <a:spcPts val="0"/>
              </a:spcBef>
              <a:spcAft>
                <a:spcPts val="0"/>
              </a:spcAft>
              <a:buNone/>
            </a:pPr>
            <a:r>
              <a:rPr lang="en-US" u="sng">
                <a:solidFill>
                  <a:schemeClr val="hlink"/>
                </a:solidFill>
                <a:hlinkClick r:id="rId7"/>
              </a:rPr>
              <a:t>https://www.youtube.com/watch?v=Qj7jPTQa2f4</a:t>
            </a:r>
            <a:r>
              <a:rPr lang="en-US"/>
              <a:t> (LangChain)</a:t>
            </a:r>
            <a:endParaRPr/>
          </a:p>
          <a:p>
            <a:pPr indent="0" lvl="1"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AutoGPT, AgentGPT, BabyAGI, Godmode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AutoGPT: </a:t>
            </a:r>
            <a:r>
              <a:rPr lang="en-US" u="sng">
                <a:solidFill>
                  <a:schemeClr val="hlink"/>
                </a:solidFill>
                <a:hlinkClick r:id="rId2"/>
              </a:rPr>
              <a:t>https://github.com/Significant-Gravitas/Auto-GPT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AgentGPT: </a:t>
            </a:r>
            <a:r>
              <a:rPr lang="en-US" u="sng">
                <a:solidFill>
                  <a:schemeClr val="hlink"/>
                </a:solidFill>
                <a:hlinkClick r:id="rId3"/>
              </a:rPr>
              <a:t>https://agentgpt.reworkd.ai/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BabyAGI: </a:t>
            </a:r>
            <a:r>
              <a:rPr lang="en-US" u="sng">
                <a:solidFill>
                  <a:schemeClr val="hlink"/>
                </a:solidFill>
                <a:hlinkClick r:id="rId4"/>
              </a:rPr>
              <a:t>https://github.com/yoheinakajima/babyagi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Godmode: </a:t>
            </a:r>
            <a:r>
              <a:rPr lang="en-US" u="sng">
                <a:solidFill>
                  <a:schemeClr val="hlink"/>
                </a:solidFill>
                <a:hlinkClick r:id="rId5"/>
              </a:rPr>
              <a:t>https://godmode.space/?ref=futuretools.io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6" name="Google Shape;32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無限制的行為?</a:t>
            </a:r>
            <a:endParaRPr/>
          </a:p>
          <a:p>
            <a:pPr indent="0" lvl="1" marL="457200" rtl="0" algn="l">
              <a:spcBef>
                <a:spcPts val="0"/>
              </a:spcBef>
              <a:spcAft>
                <a:spcPts val="0"/>
              </a:spcAft>
              <a:buNone/>
            </a:pPr>
            <a:r>
              <a:rPr lang="en-US" sz="2800"/>
              <a:t>O1作弊的例子</a:t>
            </a:r>
            <a:endParaRPr sz="2800"/>
          </a:p>
          <a:p>
            <a:pPr indent="0" lvl="1" marL="457200" rtl="0" algn="l">
              <a:spcBef>
                <a:spcPts val="0"/>
              </a:spcBef>
              <a:spcAft>
                <a:spcPts val="0"/>
              </a:spcAft>
              <a:buNone/>
            </a:pPr>
            <a:r>
              <a:rPr lang="en-US" sz="2800"/>
              <a:t>Deepseek 作弊的例子</a:t>
            </a:r>
            <a:endParaRPr sz="2800"/>
          </a:p>
          <a:p>
            <a:pPr indent="0" lvl="2" marL="914400" rtl="0" algn="l">
              <a:spcBef>
                <a:spcPts val="0"/>
              </a:spcBef>
              <a:spcAft>
                <a:spcPts val="0"/>
              </a:spcAft>
              <a:buNone/>
            </a:pPr>
            <a:r>
              <a:rPr lang="en-US" sz="2400"/>
              <a:t>https://www.youtube.com/watch?v=JHq4EKMg7fI</a:t>
            </a:r>
            <a:endParaRPr/>
          </a:p>
          <a:p>
            <a:pPr indent="0" lvl="0" marL="0" rtl="0" algn="l">
              <a:spcBef>
                <a:spcPts val="0"/>
              </a:spcBef>
              <a:spcAft>
                <a:spcPts val="0"/>
              </a:spcAft>
              <a:buNone/>
            </a:pPr>
            <a:r>
              <a:t/>
            </a:r>
            <a:endParaRPr/>
          </a:p>
        </p:txBody>
      </p:sp>
      <p:sp>
        <p:nvSpPr>
          <p:cNvPr id="336" name="Google Shape;33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更靈活的回饋、非數字的 reward 和目標</a:t>
            </a:r>
            <a:endParaRPr/>
          </a:p>
          <a:p>
            <a:pPr indent="0" lvl="0" marL="0" rtl="0" algn="l">
              <a:spcBef>
                <a:spcPts val="0"/>
              </a:spcBef>
              <a:spcAft>
                <a:spcPts val="0"/>
              </a:spcAft>
              <a:buNone/>
            </a:pPr>
            <a:r>
              <a:t/>
            </a:r>
            <a:endParaRPr/>
          </a:p>
        </p:txBody>
      </p:sp>
      <p:sp>
        <p:nvSpPr>
          <p:cNvPr id="355" name="Google Shape;35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Typically in AI, an agent refers to an artificial entity capable of perceiving its surroundings using sensors, making decisions, and then taking actions in response using actuators</a:t>
            </a:r>
            <a:endParaRPr/>
          </a:p>
          <a:p>
            <a:pPr indent="0" lvl="0" marL="0" rtl="0" algn="l">
              <a:spcBef>
                <a:spcPts val="0"/>
              </a:spcBef>
              <a:spcAft>
                <a:spcPts val="0"/>
              </a:spcAft>
              <a:buNone/>
            </a:pPr>
            <a:r>
              <a:rPr lang="en-US"/>
              <a:t>The concept of agents originated in Philosophy, with roots tracing back to thinkers like Aristotle and Hume [5]. It describes entities possessing desires, beliefs, intentions, and the ability to take actions [5].</a:t>
            </a:r>
            <a:endParaRPr/>
          </a:p>
          <a:p>
            <a:pPr indent="0" lvl="0" marL="0" rtl="0" algn="l">
              <a:spcBef>
                <a:spcPts val="0"/>
              </a:spcBef>
              <a:spcAft>
                <a:spcPts val="0"/>
              </a:spcAft>
              <a:buNone/>
            </a:pPr>
            <a:r>
              <a:rPr lang="en-US"/>
              <a:t>This idea transitioned into computer science, intending to enable computers to understand users’ interests and autonomously perform actions on their behalf</a:t>
            </a:r>
            <a:endParaRPr/>
          </a:p>
          <a:p>
            <a:pPr indent="0" lvl="0" marL="0" rtl="0" algn="l">
              <a:spcBef>
                <a:spcPts val="0"/>
              </a:spcBef>
              <a:spcAft>
                <a:spcPts val="0"/>
              </a:spcAft>
              <a:buNone/>
            </a:pPr>
            <a:r>
              <a:rPr lang="en-US"/>
              <a:t>“agent” is an entity with the capacity to act,</a:t>
            </a:r>
            <a:endParaRPr/>
          </a:p>
          <a:p>
            <a:pPr indent="0" lvl="0" marL="0" rtl="0" algn="l">
              <a:spcBef>
                <a:spcPts val="0"/>
              </a:spcBef>
              <a:spcAft>
                <a:spcPts val="0"/>
              </a:spcAft>
              <a:buNone/>
            </a:pPr>
            <a:r>
              <a:t/>
            </a:r>
            <a:endParaRPr/>
          </a:p>
        </p:txBody>
      </p:sp>
      <p:sp>
        <p:nvSpPr>
          <p:cNvPr id="377" name="Google Shape;37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Typically in AI, an agent refers to an artificial entity capable of perceiving its surroundings using sensors, making decisions, and then taking actions in response using actuators</a:t>
            </a:r>
            <a:endParaRPr/>
          </a:p>
          <a:p>
            <a:pPr indent="0" lvl="0" marL="0" rtl="0" algn="l">
              <a:spcBef>
                <a:spcPts val="0"/>
              </a:spcBef>
              <a:spcAft>
                <a:spcPts val="0"/>
              </a:spcAft>
              <a:buNone/>
            </a:pPr>
            <a:r>
              <a:rPr lang="en-US"/>
              <a:t>The concept of agents originated in Philosophy, with roots tracing back to thinkers like Aristotle and Hume [5]. It describes entities possessing desires, beliefs, intentions, and the ability to take actions [5].</a:t>
            </a:r>
            <a:endParaRPr/>
          </a:p>
          <a:p>
            <a:pPr indent="0" lvl="0" marL="0" rtl="0" algn="l">
              <a:spcBef>
                <a:spcPts val="0"/>
              </a:spcBef>
              <a:spcAft>
                <a:spcPts val="0"/>
              </a:spcAft>
              <a:buNone/>
            </a:pPr>
            <a:r>
              <a:rPr lang="en-US"/>
              <a:t>This idea transitioned into computer science, intending to enable computers to understand users’ interests and autonomously perform actions on their behalf</a:t>
            </a:r>
            <a:endParaRPr/>
          </a:p>
          <a:p>
            <a:pPr indent="0" lvl="0" marL="0" rtl="0" algn="l">
              <a:spcBef>
                <a:spcPts val="0"/>
              </a:spcBef>
              <a:spcAft>
                <a:spcPts val="0"/>
              </a:spcAft>
              <a:buNone/>
            </a:pPr>
            <a:r>
              <a:rPr lang="en-US"/>
              <a:t>“agent” is an entity with the capacity to act,</a:t>
            </a:r>
            <a:endParaRPr/>
          </a:p>
          <a:p>
            <a:pPr indent="0" lvl="0" marL="0" rtl="0" algn="l">
              <a:spcBef>
                <a:spcPts val="0"/>
              </a:spcBef>
              <a:spcAft>
                <a:spcPts val="0"/>
              </a:spcAft>
              <a:buNone/>
            </a:pPr>
            <a:r>
              <a:t/>
            </a:r>
            <a:endParaRPr/>
          </a:p>
        </p:txBody>
      </p:sp>
      <p:sp>
        <p:nvSpPr>
          <p:cNvPr id="387" name="Google Shape;38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icrosoft JhengHei"/>
              <a:buNone/>
            </a:pPr>
            <a:r>
              <a:rPr lang="en-US" sz="1200">
                <a:latin typeface="Microsoft JhengHei"/>
                <a:ea typeface="Microsoft JhengHei"/>
                <a:cs typeface="Microsoft JhengHei"/>
                <a:sym typeface="Microsoft JhengHei"/>
              </a:rPr>
              <a:t>如果要完成複雜的任務需要多</a:t>
            </a:r>
            <a:endParaRPr/>
          </a:p>
          <a:p>
            <a:pPr indent="0" lvl="0" marL="0" marR="0" rtl="0" algn="l">
              <a:lnSpc>
                <a:spcPct val="100000"/>
              </a:lnSpc>
              <a:spcBef>
                <a:spcPts val="0"/>
              </a:spcBef>
              <a:spcAft>
                <a:spcPts val="0"/>
              </a:spcAft>
              <a:buClr>
                <a:schemeClr val="dk1"/>
              </a:buClr>
              <a:buSzPts val="1200"/>
              <a:buFont typeface="Microsoft JhengHei"/>
              <a:buNone/>
            </a:pPr>
            <a:r>
              <a:rPr lang="en-US" sz="1200">
                <a:latin typeface="Microsoft JhengHei"/>
                <a:ea typeface="Microsoft JhengHei"/>
                <a:cs typeface="Microsoft JhengHei"/>
                <a:sym typeface="Microsoft JhengHei"/>
              </a:rPr>
              <a:t>如果要完成複雜的任務需要多</a:t>
            </a:r>
            <a:endParaRPr/>
          </a:p>
          <a:p>
            <a:pPr indent="0" lvl="0" marL="0" rtl="0" algn="l">
              <a:spcBef>
                <a:spcPts val="0"/>
              </a:spcBef>
              <a:spcAft>
                <a:spcPts val="0"/>
              </a:spcAft>
              <a:buNone/>
            </a:pPr>
            <a:r>
              <a:t/>
            </a:r>
            <a:endParaRPr/>
          </a:p>
        </p:txBody>
      </p:sp>
      <p:sp>
        <p:nvSpPr>
          <p:cNvPr id="108" name="Google Shape;10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https://arxiv.org/abs/2401.01614</a:t>
            </a:r>
            <a:endParaRPr/>
          </a:p>
          <a:p>
            <a:pPr indent="0" lvl="0" marL="0" rtl="0" algn="l">
              <a:spcBef>
                <a:spcPts val="0"/>
              </a:spcBef>
              <a:spcAft>
                <a:spcPts val="0"/>
              </a:spcAft>
              <a:buNone/>
            </a:pPr>
            <a:r>
              <a:t/>
            </a:r>
            <a:endParaRPr/>
          </a:p>
        </p:txBody>
      </p:sp>
      <p:sp>
        <p:nvSpPr>
          <p:cNvPr id="454" name="Google Shape;45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ML Agent </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AI programmer: </a:t>
            </a:r>
            <a:r>
              <a:rPr lang="en-US" u="sng">
                <a:solidFill>
                  <a:schemeClr val="hlink"/>
                </a:solidFill>
                <a:hlinkClick r:id="rId2"/>
              </a:rPr>
              <a:t>https://www.cognition.ai/blog/introducing-devin</a:t>
            </a:r>
            <a:endParaRPr/>
          </a:p>
          <a:p>
            <a:pPr indent="0" lvl="0" marL="0" rtl="0" algn="l">
              <a:spcBef>
                <a:spcPts val="0"/>
              </a:spcBef>
              <a:spcAft>
                <a:spcPts val="0"/>
              </a:spcAft>
              <a:buNone/>
            </a:pPr>
            <a:r>
              <a:rPr lang="en-US"/>
              <a:t>Curser???</a:t>
            </a:r>
            <a:endParaRPr/>
          </a:p>
          <a:p>
            <a:pPr indent="0" lvl="0" marL="0" rtl="0" algn="l">
              <a:spcBef>
                <a:spcPts val="0"/>
              </a:spcBef>
              <a:spcAft>
                <a:spcPts val="0"/>
              </a:spcAft>
              <a:buNone/>
            </a:pPr>
            <a:r>
              <a:rPr lang="en-US"/>
              <a:t>Storm / Deep Research</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470" name="Google Shape;47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AI 共科學家僅用 2 天（紅字標示）完成了傳統方法需 10 年才能完成的假設發展過程。</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n-US"/>
              <a:t>https://research.google/blog/accelerating-scientific-breakthroughs-with-an-ai-co-scientist/</a:t>
            </a:r>
            <a:endParaRPr/>
          </a:p>
          <a:p>
            <a:pPr indent="0" lvl="0" marL="0" marR="0" rtl="0" algn="l">
              <a:lnSpc>
                <a:spcPct val="100000"/>
              </a:lnSpc>
              <a:spcBef>
                <a:spcPts val="0"/>
              </a:spcBef>
              <a:spcAft>
                <a:spcPts val="0"/>
              </a:spcAft>
              <a:buClr>
                <a:schemeClr val="dk1"/>
              </a:buClr>
              <a:buSzPts val="1200"/>
              <a:buFont typeface="Arial"/>
              <a:buNone/>
            </a:pPr>
            <a:r>
              <a:t/>
            </a:r>
            <a:endParaRPr b="0" i="0">
              <a:solidFill>
                <a:srgbClr val="080809"/>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80809"/>
              </a:buClr>
              <a:buSzPts val="1200"/>
              <a:buFont typeface="Quattrocento Sans"/>
              <a:buNone/>
            </a:pPr>
            <a:r>
              <a:rPr b="0" i="0" lang="en-US">
                <a:solidFill>
                  <a:srgbClr val="080809"/>
                </a:solidFill>
                <a:latin typeface="Quattrocento Sans"/>
                <a:ea typeface="Quattrocento Sans"/>
                <a:cs typeface="Quattrocento Sans"/>
                <a:sym typeface="Quattrocento Sans"/>
              </a:rPr>
              <a:t>GAIA（General AI Assistants）???</a:t>
            </a:r>
            <a:endParaRPr/>
          </a:p>
          <a:p>
            <a:pPr indent="0" lvl="0" marL="0" rtl="0" algn="l">
              <a:spcBef>
                <a:spcPts val="0"/>
              </a:spcBef>
              <a:spcAft>
                <a:spcPts val="0"/>
              </a:spcAft>
              <a:buNone/>
            </a:pPr>
            <a:r>
              <a:t/>
            </a:r>
            <a:endParaRPr/>
          </a:p>
        </p:txBody>
      </p:sp>
      <p:sp>
        <p:nvSpPr>
          <p:cNvPr id="506" name="Google Shape;50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Real time, interruption </a:t>
            </a:r>
            <a:endParaRPr/>
          </a:p>
          <a:p>
            <a:pPr indent="0" lvl="0" marL="0" rtl="0" algn="l">
              <a:spcBef>
                <a:spcPts val="0"/>
              </a:spcBef>
              <a:spcAft>
                <a:spcPts val="0"/>
              </a:spcAft>
              <a:buNone/>
            </a:pPr>
            <a:r>
              <a:t/>
            </a:r>
            <a:endParaRPr/>
          </a:p>
        </p:txBody>
      </p:sp>
      <p:sp>
        <p:nvSpPr>
          <p:cNvPr id="515" name="Google Shape;515;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(with Berkeley, UW, MIT cooperators)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Graduate Institute of Communication Engineering, National Taiwan University 2UC Berkeley 3University of Washington 4MIT CSAI</a:t>
            </a:r>
            <a:endParaRPr/>
          </a:p>
        </p:txBody>
      </p:sp>
      <p:sp>
        <p:nvSpPr>
          <p:cNvPr id="566" name="Google Shape;56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n-US"/>
              <a:t>===</a:t>
            </a:r>
            <a:endParaRPr/>
          </a:p>
          <a:p>
            <a:pPr indent="0" lvl="0" marL="0" marR="0" rtl="0" algn="l">
              <a:lnSpc>
                <a:spcPct val="100000"/>
              </a:lnSpc>
              <a:spcBef>
                <a:spcPts val="0"/>
              </a:spcBef>
              <a:spcAft>
                <a:spcPts val="0"/>
              </a:spcAft>
              <a:buClr>
                <a:schemeClr val="dk1"/>
              </a:buClr>
              <a:buSzPts val="1200"/>
              <a:buFont typeface="Arial"/>
              <a:buNone/>
            </a:pPr>
            <a:r>
              <a:rPr lang="en-US"/>
              <a:t>https://arxiv.org/abs/2306.09896</a:t>
            </a:r>
            <a:endParaRPr/>
          </a:p>
          <a:p>
            <a:pPr indent="0" lvl="0" marL="0" rtl="0" algn="l">
              <a:spcBef>
                <a:spcPts val="0"/>
              </a:spcBef>
              <a:spcAft>
                <a:spcPts val="0"/>
              </a:spcAft>
              <a:buNone/>
            </a:pPr>
            <a:r>
              <a:t/>
            </a:r>
            <a:endParaRPr/>
          </a:p>
        </p:txBody>
      </p:sp>
      <p:sp>
        <p:nvSpPr>
          <p:cNvPr id="589" name="Google Shape;58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https://arxiv.org/abs/2306.09896</a:t>
            </a:r>
            <a:endParaRPr/>
          </a:p>
          <a:p>
            <a:pPr indent="0" lvl="0" marL="0" rtl="0" algn="l">
              <a:spcBef>
                <a:spcPts val="0"/>
              </a:spcBef>
              <a:spcAft>
                <a:spcPts val="0"/>
              </a:spcAft>
              <a:buNone/>
            </a:pPr>
            <a:r>
              <a:t/>
            </a:r>
            <a:endParaRPr/>
          </a:p>
        </p:txBody>
      </p:sp>
      <p:sp>
        <p:nvSpPr>
          <p:cNvPr id="604" name="Google Shape;60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有一個目標</a:t>
            </a:r>
            <a:endParaRPr/>
          </a:p>
          <a:p>
            <a:pPr indent="0" lvl="0" marL="0" rtl="0" algn="l">
              <a:spcBef>
                <a:spcPts val="0"/>
              </a:spcBef>
              <a:spcAft>
                <a:spcPts val="0"/>
              </a:spcAft>
              <a:buNone/>
            </a:pPr>
            <a:r>
              <a:rPr lang="en-US"/>
              <a:t>現在的輸入</a:t>
            </a:r>
            <a:endParaRPr/>
          </a:p>
          <a:p>
            <a:pPr indent="0" lvl="0" marL="0" rtl="0" algn="l">
              <a:spcBef>
                <a:spcPts val="0"/>
              </a:spcBef>
              <a:spcAft>
                <a:spcPts val="0"/>
              </a:spcAft>
              <a:buNone/>
            </a:pPr>
            <a:r>
              <a:rPr lang="en-US"/>
              <a:t>輸出</a:t>
            </a:r>
            <a:endParaRPr/>
          </a:p>
          <a:p>
            <a:pPr indent="0" lvl="0" marL="0" rtl="0" algn="l">
              <a:spcBef>
                <a:spcPts val="0"/>
              </a:spcBef>
              <a:spcAft>
                <a:spcPts val="0"/>
              </a:spcAft>
              <a:buNone/>
            </a:pPr>
            <a:r>
              <a:rPr lang="en-US"/>
              <a:t>改變狀態</a:t>
            </a:r>
            <a:endParaRPr/>
          </a:p>
          <a:p>
            <a:pPr indent="0" lvl="0" marL="0" rtl="0" algn="l">
              <a:spcBef>
                <a:spcPts val="0"/>
              </a:spcBef>
              <a:spcAft>
                <a:spcPts val="0"/>
              </a:spcAft>
              <a:buNone/>
            </a:pPr>
            <a:r>
              <a:t/>
            </a:r>
            <a:endParaRPr/>
          </a:p>
        </p:txBody>
      </p:sp>
      <p:sp>
        <p:nvSpPr>
          <p:cNvPr id="128" name="Google Shape;12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https://arxiv.org/abs/2306.09896</a:t>
            </a:r>
            <a:endParaRPr/>
          </a:p>
          <a:p>
            <a:pPr indent="0" lvl="0" marL="0" rtl="0" algn="l">
              <a:spcBef>
                <a:spcPts val="0"/>
              </a:spcBef>
              <a:spcAft>
                <a:spcPts val="0"/>
              </a:spcAft>
              <a:buNone/>
            </a:pPr>
            <a:r>
              <a:t/>
            </a:r>
            <a:endParaRPr/>
          </a:p>
        </p:txBody>
      </p:sp>
      <p:sp>
        <p:nvSpPr>
          <p:cNvPr id="636" name="Google Shape;63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 name="Google Shape;86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02122"/>
                </a:solidFill>
                <a:latin typeface="Arial"/>
                <a:ea typeface="Arial"/>
                <a:cs typeface="Arial"/>
                <a:sym typeface="Arial"/>
              </a:rPr>
              <a:t>2006年Elizabeth Parker、Larry Cahill、Paul Tejera博士和James McGaugh在</a:t>
            </a:r>
            <a:r>
              <a:rPr b="0" i="0" lang="en-US" u="sng" strike="noStrike">
                <a:solidFill>
                  <a:srgbClr val="202122"/>
                </a:solidFill>
                <a:latin typeface="Arial"/>
                <a:ea typeface="Arial"/>
                <a:cs typeface="Arial"/>
                <a:sym typeface="Arial"/>
                <a:hlinkClick r:id="rId2">
                  <a:extLst>
                    <a:ext uri="{A12FA001-AC4F-418D-AE19-62706E023703}">
                      <ahyp:hlinkClr val="tx"/>
                    </a:ext>
                  </a:extLst>
                </a:hlinkClick>
              </a:rPr>
              <a:t>Neurocase</a:t>
            </a:r>
            <a:r>
              <a:rPr b="0" i="0" lang="en-US">
                <a:solidFill>
                  <a:srgbClr val="202122"/>
                </a:solidFill>
                <a:latin typeface="Arial"/>
                <a:ea typeface="Arial"/>
                <a:cs typeface="Arial"/>
                <a:sym typeface="Arial"/>
              </a:rPr>
              <a:t>雜誌首次描述了超憶症的「症狀</a:t>
            </a:r>
            <a:endParaRPr b="0" i="0">
              <a:solidFill>
                <a:srgbClr val="202122"/>
              </a:solidFill>
              <a:latin typeface="Arial"/>
              <a:ea typeface="Arial"/>
              <a:cs typeface="Arial"/>
              <a:sym typeface="Arial"/>
            </a:endParaRPr>
          </a:p>
          <a:p>
            <a:pPr indent="0" lvl="0" marL="0" rtl="0" algn="l">
              <a:spcBef>
                <a:spcPts val="0"/>
              </a:spcBef>
              <a:spcAft>
                <a:spcPts val="0"/>
              </a:spcAft>
              <a:buNone/>
            </a:pPr>
            <a:r>
              <a:rPr b="0" i="0" lang="en-US">
                <a:solidFill>
                  <a:srgbClr val="202122"/>
                </a:solidFill>
                <a:latin typeface="Arial"/>
                <a:ea typeface="Arial"/>
                <a:cs typeface="Arial"/>
                <a:sym typeface="Arial"/>
              </a:rPr>
              <a:t>由</a:t>
            </a:r>
            <a:r>
              <a:rPr b="0" i="0" lang="en-US" u="sng" strike="noStrike">
                <a:solidFill>
                  <a:schemeClr val="hlink"/>
                </a:solidFill>
                <a:latin typeface="Arial"/>
                <a:ea typeface="Arial"/>
                <a:cs typeface="Arial"/>
                <a:sym typeface="Arial"/>
                <a:hlinkClick r:id="rId3"/>
              </a:rPr>
              <a:t>美國</a:t>
            </a:r>
            <a:r>
              <a:rPr b="0" i="0" lang="en-US" u="sng" strike="noStrike">
                <a:solidFill>
                  <a:schemeClr val="hlink"/>
                </a:solidFill>
                <a:latin typeface="Arial"/>
                <a:ea typeface="Arial"/>
                <a:cs typeface="Arial"/>
                <a:sym typeface="Arial"/>
                <a:hlinkClick r:id="rId4"/>
              </a:rPr>
              <a:t>加州大學</a:t>
            </a:r>
            <a:r>
              <a:rPr b="0" i="0" lang="en-US">
                <a:solidFill>
                  <a:srgbClr val="202122"/>
                </a:solidFill>
                <a:latin typeface="Arial"/>
                <a:ea typeface="Arial"/>
                <a:cs typeface="Arial"/>
                <a:sym typeface="Arial"/>
              </a:rPr>
              <a:t>科學家完成的一項研究指出：全世界患有「超憶症」的只有80人左右。</a:t>
            </a:r>
            <a:endParaRPr/>
          </a:p>
        </p:txBody>
      </p:sp>
      <p:sp>
        <p:nvSpPr>
          <p:cNvPr id="866" name="Google Shape;86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Google Shape;88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加入元數據（metadata）</a:t>
            </a:r>
            <a:endParaRPr/>
          </a:p>
        </p:txBody>
      </p:sp>
      <p:sp>
        <p:nvSpPr>
          <p:cNvPr id="890" name="Google Shape;890;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有一個目標</a:t>
            </a:r>
            <a:endParaRPr/>
          </a:p>
          <a:p>
            <a:pPr indent="0" lvl="0" marL="0" rtl="0" algn="l">
              <a:spcBef>
                <a:spcPts val="0"/>
              </a:spcBef>
              <a:spcAft>
                <a:spcPts val="0"/>
              </a:spcAft>
              <a:buNone/>
            </a:pPr>
            <a:r>
              <a:rPr lang="en-US"/>
              <a:t>現在的輸入</a:t>
            </a:r>
            <a:endParaRPr/>
          </a:p>
          <a:p>
            <a:pPr indent="0" lvl="0" marL="0" rtl="0" algn="l">
              <a:spcBef>
                <a:spcPts val="0"/>
              </a:spcBef>
              <a:spcAft>
                <a:spcPts val="0"/>
              </a:spcAft>
              <a:buNone/>
            </a:pPr>
            <a:r>
              <a:rPr lang="en-US"/>
              <a:t>輸出</a:t>
            </a:r>
            <a:endParaRPr/>
          </a:p>
          <a:p>
            <a:pPr indent="0" lvl="0" marL="0" rtl="0" algn="l">
              <a:spcBef>
                <a:spcPts val="0"/>
              </a:spcBef>
              <a:spcAft>
                <a:spcPts val="0"/>
              </a:spcAft>
              <a:buNone/>
            </a:pPr>
            <a:r>
              <a:rPr lang="en-US"/>
              <a:t>改變狀態</a:t>
            </a:r>
            <a:endParaRPr/>
          </a:p>
          <a:p>
            <a:pPr indent="0" lvl="0" marL="0" rtl="0" algn="l">
              <a:spcBef>
                <a:spcPts val="0"/>
              </a:spcBef>
              <a:spcAft>
                <a:spcPts val="0"/>
              </a:spcAft>
              <a:buNone/>
            </a:pPr>
            <a:r>
              <a:t/>
            </a:r>
            <a:endParaRPr/>
          </a:p>
        </p:txBody>
      </p:sp>
      <p:sp>
        <p:nvSpPr>
          <p:cNvPr id="150" name="Google Shape;15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t>what to memory (“do I need to memory this”), memorize after reasoning</a:t>
            </a:r>
            <a:endParaRPr/>
          </a:p>
          <a:p>
            <a:pPr indent="0" lvl="0" marL="0" rtl="0" algn="l">
              <a:spcBef>
                <a:spcPts val="0"/>
              </a:spcBef>
              <a:spcAft>
                <a:spcPts val="0"/>
              </a:spcAft>
              <a:buNone/>
            </a:pPr>
            <a:r>
              <a:t/>
            </a:r>
            <a:endParaRPr/>
          </a:p>
        </p:txBody>
      </p:sp>
      <p:sp>
        <p:nvSpPr>
          <p:cNvPr id="916" name="Google Shape;91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t>what to memory (“do I need to memory this”), memorize after reasoning</a:t>
            </a:r>
            <a:endParaRPr/>
          </a:p>
          <a:p>
            <a:pPr indent="0" lvl="0" marL="0" rtl="0" algn="l">
              <a:spcBef>
                <a:spcPts val="0"/>
              </a:spcBef>
              <a:spcAft>
                <a:spcPts val="0"/>
              </a:spcAft>
              <a:buNone/>
            </a:pPr>
            <a:r>
              <a:t/>
            </a:r>
            <a:endParaRPr/>
          </a:p>
        </p:txBody>
      </p:sp>
      <p:sp>
        <p:nvSpPr>
          <p:cNvPr id="953" name="Google Shape;95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Tool usage overview: https://arxiv.org/pdf/2405.17935</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有關 RAG 的種種:</a:t>
            </a:r>
            <a:endParaRPr/>
          </a:p>
          <a:p>
            <a:pPr indent="0" lvl="0" marL="0" rtl="0" algn="l">
              <a:spcBef>
                <a:spcPts val="0"/>
              </a:spcBef>
              <a:spcAft>
                <a:spcPts val="0"/>
              </a:spcAft>
              <a:buNone/>
            </a:pPr>
            <a:r>
              <a:rPr lang="en-US"/>
              <a:t>Kevin Wu, Eric Wu, and James Zou. How faithful are rag models? quantifying the tug-of-war between rag and llms’ internal prior, 2024. </a:t>
            </a:r>
            <a:endParaRPr/>
          </a:p>
          <a:p>
            <a:pPr indent="0" lvl="0" marL="0" rtl="0" algn="l">
              <a:spcBef>
                <a:spcPts val="0"/>
              </a:spcBef>
              <a:spcAft>
                <a:spcPts val="0"/>
              </a:spcAft>
              <a:buNone/>
            </a:pPr>
            <a:r>
              <a:rPr lang="en-US"/>
              <a:t>[85] Hanxing Ding, Liang Pang, Zihao Wei, Huawei Shen, and Xueqi Cheng. Retrieve only when it needs: Adaptive retrieval augmentation for hallucination mitigation in large language models. arXiv preprint arXiv:2402.10612, 2024. </a:t>
            </a:r>
            <a:endParaRPr/>
          </a:p>
          <a:p>
            <a:pPr indent="0" lvl="0" marL="0" rtl="0" algn="l">
              <a:spcBef>
                <a:spcPts val="0"/>
              </a:spcBef>
              <a:spcAft>
                <a:spcPts val="0"/>
              </a:spcAft>
              <a:buNone/>
            </a:pPr>
            <a:r>
              <a:rPr lang="en-US"/>
              <a:t>[86] Hexiang Tan, Fei Sun, Wanli Yang, Yuanzhuo Wang, Qi Cao, and Xueqi Cheng. Blinded by generated contexts: How language models merge generated and retrieved contexts for open-domain qa? arXiv preprint arXiv:2401.11911, 2024.</a:t>
            </a:r>
            <a:endParaRPr/>
          </a:p>
          <a:p>
            <a:pPr indent="0" lvl="0" marL="0" rtl="0" algn="l">
              <a:spcBef>
                <a:spcPts val="0"/>
              </a:spcBef>
              <a:spcAft>
                <a:spcPts val="0"/>
              </a:spcAft>
              <a:buNone/>
            </a:pPr>
            <a:r>
              <a:rPr lang="en-US"/>
              <a:t>Astute RAG: Overcoming Imperfect Retrieval Augmentation and Knowledge Conflicts for Large Language Models</a:t>
            </a:r>
            <a:endParaRPr/>
          </a:p>
          <a:p>
            <a:pPr indent="0" lvl="0" marL="0" rtl="0" algn="l">
              <a:spcBef>
                <a:spcPts val="0"/>
              </a:spcBef>
              <a:spcAft>
                <a:spcPts val="0"/>
              </a:spcAft>
              <a:buNone/>
            </a:pPr>
            <a:r>
              <a:t/>
            </a:r>
            <a:endParaRPr/>
          </a:p>
        </p:txBody>
      </p:sp>
      <p:sp>
        <p:nvSpPr>
          <p:cNvPr id="1036" name="Google Shape;103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Different capabilities, stronger but costl</a:t>
            </a:r>
            <a:endParaRPr/>
          </a:p>
          <a:p>
            <a:pPr indent="0" lvl="0" marL="0" marR="0" rtl="0" algn="l">
              <a:lnSpc>
                <a:spcPct val="100000"/>
              </a:lnSpc>
              <a:spcBef>
                <a:spcPts val="0"/>
              </a:spcBef>
              <a:spcAft>
                <a:spcPts val="0"/>
              </a:spcAft>
              <a:buClr>
                <a:schemeClr val="dk1"/>
              </a:buClr>
              <a:buSzPts val="1200"/>
              <a:buFont typeface="Arial"/>
              <a:buNone/>
            </a:pPr>
            <a:r>
              <a:rPr lang="en-US"/>
              <a:t>沒有工具 o3 加法也會算錯</a:t>
            </a:r>
            <a:endParaRPr/>
          </a:p>
          <a:p>
            <a:pPr indent="0" lvl="0" marL="0" rtl="0" algn="l">
              <a:spcBef>
                <a:spcPts val="0"/>
              </a:spcBef>
              <a:spcAft>
                <a:spcPts val="0"/>
              </a:spcAft>
              <a:buNone/>
            </a:pPr>
            <a:r>
              <a:t/>
            </a:r>
            <a:endParaRPr/>
          </a:p>
        </p:txBody>
      </p:sp>
      <p:sp>
        <p:nvSpPr>
          <p:cNvPr id="1046" name="Google Shape;104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工具的特色</a:t>
            </a:r>
            <a:endParaRPr/>
          </a:p>
          <a:p>
            <a:pPr indent="0" lvl="0" marL="0" rtl="0" algn="l">
              <a:spcBef>
                <a:spcPts val="0"/>
              </a:spcBef>
              <a:spcAft>
                <a:spcPts val="0"/>
              </a:spcAft>
              <a:buNone/>
            </a:pPr>
            <a:r>
              <a:rPr lang="en-US"/>
              <a:t>講一下 function call 這件事</a:t>
            </a:r>
            <a:endParaRPr/>
          </a:p>
        </p:txBody>
      </p:sp>
      <p:sp>
        <p:nvSpPr>
          <p:cNvPr id="1061" name="Google Shape;1061;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有一個目標</a:t>
            </a:r>
            <a:endParaRPr/>
          </a:p>
          <a:p>
            <a:pPr indent="0" lvl="0" marL="0" rtl="0" algn="l">
              <a:spcBef>
                <a:spcPts val="0"/>
              </a:spcBef>
              <a:spcAft>
                <a:spcPts val="0"/>
              </a:spcAft>
              <a:buNone/>
            </a:pPr>
            <a:r>
              <a:rPr lang="en-US"/>
              <a:t>現在的輸入</a:t>
            </a:r>
            <a:endParaRPr/>
          </a:p>
          <a:p>
            <a:pPr indent="0" lvl="0" marL="0" rtl="0" algn="l">
              <a:spcBef>
                <a:spcPts val="0"/>
              </a:spcBef>
              <a:spcAft>
                <a:spcPts val="0"/>
              </a:spcAft>
              <a:buNone/>
            </a:pPr>
            <a:r>
              <a:rPr lang="en-US"/>
              <a:t>輸出</a:t>
            </a:r>
            <a:endParaRPr/>
          </a:p>
          <a:p>
            <a:pPr indent="0" lvl="0" marL="0" rtl="0" algn="l">
              <a:spcBef>
                <a:spcPts val="0"/>
              </a:spcBef>
              <a:spcAft>
                <a:spcPts val="0"/>
              </a:spcAft>
              <a:buNone/>
            </a:pPr>
            <a:r>
              <a:rPr lang="en-US"/>
              <a:t>改變狀態</a:t>
            </a:r>
            <a:endParaRPr/>
          </a:p>
          <a:p>
            <a:pPr indent="0" lvl="0" marL="0" rtl="0" algn="l">
              <a:spcBef>
                <a:spcPts val="0"/>
              </a:spcBef>
              <a:spcAft>
                <a:spcPts val="0"/>
              </a:spcAft>
              <a:buNone/>
            </a:pPr>
            <a:r>
              <a:t/>
            </a:r>
            <a:endParaRPr/>
          </a:p>
        </p:txBody>
      </p:sp>
      <p:sp>
        <p:nvSpPr>
          <p:cNvPr id="175" name="Google Shape;17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4" name="Google Shape;1084;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工具的特色</a:t>
            </a:r>
            <a:endParaRPr/>
          </a:p>
        </p:txBody>
      </p:sp>
      <p:sp>
        <p:nvSpPr>
          <p:cNvPr id="1085" name="Google Shape;1085;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假設我們需要能聽語音的 AI Agent </a:t>
            </a:r>
            <a:endParaRPr/>
          </a:p>
          <a:p>
            <a:pPr indent="0" lvl="0" marL="0" rtl="0" algn="l">
              <a:spcBef>
                <a:spcPts val="0"/>
              </a:spcBef>
              <a:spcAft>
                <a:spcPts val="0"/>
              </a:spcAft>
              <a:buNone/>
            </a:pPr>
            <a:r>
              <a:t/>
            </a:r>
            <a:endParaRPr/>
          </a:p>
        </p:txBody>
      </p:sp>
      <p:sp>
        <p:nvSpPr>
          <p:cNvPr id="1129" name="Google Shape;1129;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9" name="Google Shape;115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4" name="Google Shape;1174;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8" name="Google Shape;119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0" name="Google Shape;122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4" name="Google Shape;1244;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474747"/>
                </a:solidFill>
                <a:latin typeface="Arial"/>
                <a:ea typeface="Arial"/>
                <a:cs typeface="Arial"/>
                <a:sym typeface="Arial"/>
              </a:rPr>
              <a:t>美國</a:t>
            </a:r>
            <a:r>
              <a:rPr b="0" i="0" lang="en-US">
                <a:solidFill>
                  <a:srgbClr val="D93025"/>
                </a:solidFill>
                <a:latin typeface="Arial"/>
                <a:ea typeface="Arial"/>
                <a:cs typeface="Arial"/>
                <a:sym typeface="Arial"/>
              </a:rPr>
              <a:t>紐約</a:t>
            </a:r>
            <a:r>
              <a:rPr b="0" i="0" lang="en-US">
                <a:solidFill>
                  <a:srgbClr val="474747"/>
                </a:solidFill>
                <a:latin typeface="Arial"/>
                <a:ea typeface="Arial"/>
                <a:cs typeface="Arial"/>
                <a:sym typeface="Arial"/>
              </a:rPr>
              <a:t>一名</a:t>
            </a:r>
            <a:r>
              <a:rPr b="0" i="0" lang="en-US">
                <a:solidFill>
                  <a:srgbClr val="D93025"/>
                </a:solidFill>
                <a:latin typeface="Arial"/>
                <a:ea typeface="Arial"/>
                <a:cs typeface="Arial"/>
                <a:sym typeface="Arial"/>
              </a:rPr>
              <a:t>律師</a:t>
            </a:r>
            <a:r>
              <a:rPr b="0" i="0" lang="en-US">
                <a:solidFill>
                  <a:srgbClr val="474747"/>
                </a:solidFill>
                <a:latin typeface="Arial"/>
                <a:ea typeface="Arial"/>
                <a:cs typeface="Arial"/>
                <a:sym typeface="Arial"/>
              </a:rPr>
              <a:t>利用人工智能聊天機械人ChatGPT，為同事處理的訴訟搜集資料，被對家</a:t>
            </a:r>
            <a:r>
              <a:rPr b="0" i="0" lang="en-US">
                <a:solidFill>
                  <a:srgbClr val="D93025"/>
                </a:solidFill>
                <a:latin typeface="Arial"/>
                <a:ea typeface="Arial"/>
                <a:cs typeface="Arial"/>
                <a:sym typeface="Arial"/>
              </a:rPr>
              <a:t>律師</a:t>
            </a:r>
            <a:r>
              <a:rPr b="0" i="0" lang="en-US">
                <a:solidFill>
                  <a:srgbClr val="474747"/>
                </a:solidFill>
                <a:latin typeface="Arial"/>
                <a:ea typeface="Arial"/>
                <a:cs typeface="Arial"/>
                <a:sym typeface="Arial"/>
              </a:rPr>
              <a:t>揭發最少6宗「案例」屬子虛烏有，兩名涉事</a:t>
            </a:r>
            <a:r>
              <a:rPr b="0" i="0" lang="en-US">
                <a:solidFill>
                  <a:srgbClr val="D93025"/>
                </a:solidFill>
                <a:latin typeface="Arial"/>
                <a:ea typeface="Arial"/>
                <a:cs typeface="Arial"/>
                <a:sym typeface="Arial"/>
              </a:rPr>
              <a:t>律師</a:t>
            </a:r>
            <a:r>
              <a:rPr b="0" i="0" lang="en-US">
                <a:solidFill>
                  <a:srgbClr val="474747"/>
                </a:solidFill>
                <a:latin typeface="Arial"/>
                <a:ea typeface="Arial"/>
                <a:cs typeface="Arial"/>
                <a:sym typeface="Arial"/>
              </a:rPr>
              <a:t>接受</a:t>
            </a:r>
            <a:endParaRPr/>
          </a:p>
        </p:txBody>
      </p:sp>
      <p:sp>
        <p:nvSpPr>
          <p:cNvPr id="1245" name="Google Shape;1245;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9" name="Google Shape;1259;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sz="1200"/>
              <a:t>Retrieval Augmented Generation (RAG)</a:t>
            </a:r>
            <a:endParaRPr/>
          </a:p>
          <a:p>
            <a:pPr indent="0" lvl="0" marL="0" rtl="0" algn="l">
              <a:spcBef>
                <a:spcPts val="0"/>
              </a:spcBef>
              <a:spcAft>
                <a:spcPts val="0"/>
              </a:spcAft>
              <a:buNone/>
            </a:pPr>
            <a:r>
              <a:rPr lang="en-US" sz="1200">
                <a:latin typeface="Microsoft JhengHei"/>
                <a:ea typeface="Microsoft JhengHei"/>
                <a:cs typeface="Microsoft JhengHei"/>
                <a:sym typeface="Microsoft JhengHei"/>
              </a:rPr>
              <a:t>搜尋到的</a:t>
            </a:r>
            <a:endParaRPr sz="1200">
              <a:latin typeface="Microsoft JhengHei"/>
              <a:ea typeface="Microsoft JhengHei"/>
              <a:cs typeface="Microsoft JhengHei"/>
              <a:sym typeface="Microsoft JhengHei"/>
            </a:endParaRPr>
          </a:p>
          <a:p>
            <a:pPr indent="0" lvl="0" marL="0" rtl="0" algn="l">
              <a:spcBef>
                <a:spcPts val="0"/>
              </a:spcBef>
              <a:spcAft>
                <a:spcPts val="0"/>
              </a:spcAft>
              <a:buNone/>
            </a:pPr>
            <a:r>
              <a:rPr lang="en-US" sz="1200">
                <a:latin typeface="Microsoft JhengHei"/>
                <a:ea typeface="Microsoft JhengHei"/>
                <a:cs typeface="Microsoft JhengHei"/>
                <a:sym typeface="Microsoft JhengHei"/>
              </a:rPr>
              <a:t>資料有錯 …</a:t>
            </a:r>
            <a:endParaRPr sz="1200">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1200"/>
              <a:buFont typeface="Arial"/>
              <a:buNone/>
            </a:pPr>
            <a:r>
              <a:t/>
            </a:r>
            <a:endParaRPr b="1" sz="1200"/>
          </a:p>
          <a:p>
            <a:pPr indent="0" lvl="0" marL="0" rtl="0" algn="l">
              <a:spcBef>
                <a:spcPts val="0"/>
              </a:spcBef>
              <a:spcAft>
                <a:spcPts val="0"/>
              </a:spcAft>
              <a:buNone/>
            </a:pPr>
            <a:r>
              <a:t/>
            </a:r>
            <a:endParaRPr/>
          </a:p>
        </p:txBody>
      </p:sp>
      <p:sp>
        <p:nvSpPr>
          <p:cNvPr id="1260" name="Google Shape;1260;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有一個目標</a:t>
            </a:r>
            <a:endParaRPr/>
          </a:p>
          <a:p>
            <a:pPr indent="0" lvl="0" marL="0" rtl="0" algn="l">
              <a:spcBef>
                <a:spcPts val="0"/>
              </a:spcBef>
              <a:spcAft>
                <a:spcPts val="0"/>
              </a:spcAft>
              <a:buNone/>
            </a:pPr>
            <a:r>
              <a:rPr lang="en-US"/>
              <a:t>現在的輸入</a:t>
            </a:r>
            <a:endParaRPr/>
          </a:p>
          <a:p>
            <a:pPr indent="0" lvl="0" marL="0" rtl="0" algn="l">
              <a:spcBef>
                <a:spcPts val="0"/>
              </a:spcBef>
              <a:spcAft>
                <a:spcPts val="0"/>
              </a:spcAft>
              <a:buNone/>
            </a:pPr>
            <a:r>
              <a:rPr lang="en-US"/>
              <a:t>輸出</a:t>
            </a:r>
            <a:endParaRPr/>
          </a:p>
          <a:p>
            <a:pPr indent="0" lvl="0" marL="0" rtl="0" algn="l">
              <a:spcBef>
                <a:spcPts val="0"/>
              </a:spcBef>
              <a:spcAft>
                <a:spcPts val="0"/>
              </a:spcAft>
              <a:buNone/>
            </a:pPr>
            <a:r>
              <a:rPr lang="en-US"/>
              <a:t>改變狀態</a:t>
            </a:r>
            <a:endParaRPr/>
          </a:p>
          <a:p>
            <a:pPr indent="0" lvl="0" marL="0" rtl="0" algn="l">
              <a:spcBef>
                <a:spcPts val="0"/>
              </a:spcBef>
              <a:spcAft>
                <a:spcPts val="0"/>
              </a:spcAft>
              <a:buNone/>
            </a:pPr>
            <a:r>
              <a:t/>
            </a:r>
            <a:endParaRPr/>
          </a:p>
        </p:txBody>
      </p:sp>
      <p:sp>
        <p:nvSpPr>
          <p:cNvPr id="205" name="Google Shape;20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7" name="Google Shape;126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5" name="Google Shape;1285;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Tan et al. (2024) examine how large LMs integrate context with generated memory. They observe that LLMs tend to prioritize parametric knowledge thanks to the greater similarity between generated contents and input, as well as the often incomplete nature of retrieved information.</a:t>
            </a:r>
            <a:endParaRPr/>
          </a:p>
          <a:p>
            <a:pPr indent="0" lvl="0" marL="0" rtl="0" algn="l">
              <a:spcBef>
                <a:spcPts val="0"/>
              </a:spcBef>
              <a:spcAft>
                <a:spcPts val="0"/>
              </a:spcAft>
              <a:buNone/>
            </a:pPr>
            <a:r>
              <a:rPr lang="en-US"/>
              <a:t>Handling conflicts between retrieved knowledge and the model’s internal prior knowledge is also essential [84, 85, 86].</a:t>
            </a:r>
            <a:endParaRPr/>
          </a:p>
          <a:p>
            <a:pPr indent="0" lvl="0" marL="0" rtl="0" algn="l">
              <a:spcBef>
                <a:spcPts val="0"/>
              </a:spcBef>
              <a:spcAft>
                <a:spcPts val="0"/>
              </a:spcAft>
              <a:buNone/>
            </a:pPr>
            <a:r>
              <a:t/>
            </a:r>
            <a:endParaRPr/>
          </a:p>
        </p:txBody>
      </p:sp>
      <p:sp>
        <p:nvSpPr>
          <p:cNvPr id="1286" name="Google Shape;1286;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Tan et al. (2024) examine how large LMs integrate context with generated memory. They observe that LLMs tend to prioritize parametric knowledge thanks to the greater similarity between generated contents and input, as well as the often incomplete nature of retrieved information.</a:t>
            </a:r>
            <a:endParaRPr/>
          </a:p>
          <a:p>
            <a:pPr indent="0" lvl="0" marL="0" rtl="0" algn="l">
              <a:spcBef>
                <a:spcPts val="0"/>
              </a:spcBef>
              <a:spcAft>
                <a:spcPts val="0"/>
              </a:spcAft>
              <a:buNone/>
            </a:pPr>
            <a:r>
              <a:rPr lang="en-US"/>
              <a:t>Handling conflicts between retrieved knowledge and the model’s internal prior knowledge is also essential [84, 85, 86].</a:t>
            </a:r>
            <a:endParaRPr/>
          </a:p>
          <a:p>
            <a:pPr indent="0" lvl="0" marL="0" rtl="0" algn="l">
              <a:spcBef>
                <a:spcPts val="0"/>
              </a:spcBef>
              <a:spcAft>
                <a:spcPts val="0"/>
              </a:spcAft>
              <a:buNone/>
            </a:pPr>
            <a:r>
              <a:t/>
            </a:r>
            <a:endParaRPr/>
          </a:p>
        </p:txBody>
      </p:sp>
      <p:sp>
        <p:nvSpPr>
          <p:cNvPr id="1312" name="Google Shape;131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奧氮平（olanzapine）用於治療成人與精神疾病相關的躁動/攻擊行為時的最大每日劑量是多少？</a:t>
            </a:r>
            <a:endParaRPr/>
          </a:p>
        </p:txBody>
      </p:sp>
      <p:sp>
        <p:nvSpPr>
          <p:cNvPr id="1347" name="Google Shape;1347;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 LLMs exhibit an increased bias to generated contexts on slices with a larger average similarity gap,</a:t>
            </a:r>
            <a:endParaRPr/>
          </a:p>
          <a:p>
            <a:pPr indent="0" lvl="0" marL="0" rtl="0" algn="l">
              <a:spcBef>
                <a:spcPts val="0"/>
              </a:spcBef>
              <a:spcAft>
                <a:spcPts val="0"/>
              </a:spcAft>
              <a:buNone/>
            </a:pPr>
            <a:r>
              <a:rPr lang="en-US"/>
              <a:t>LLMs tend to favor contexts with enhanced semantic completeness,</a:t>
            </a:r>
            <a:endParaRPr/>
          </a:p>
        </p:txBody>
      </p:sp>
      <p:sp>
        <p:nvSpPr>
          <p:cNvPr id="1357" name="Google Shape;1357;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2" name="Google Shape;1402;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14" name="Google Shape;1414;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5" name="Google Shape;1425;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Referecen about planning:</a:t>
            </a:r>
            <a:endParaRPr/>
          </a:p>
          <a:p>
            <a:pPr indent="0" lvl="0" marL="0" rtl="0" algn="l">
              <a:spcBef>
                <a:spcPts val="0"/>
              </a:spcBef>
              <a:spcAft>
                <a:spcPts val="0"/>
              </a:spcAft>
              <a:buNone/>
            </a:pPr>
            <a:r>
              <a:rPr lang="en-US" u="sng">
                <a:solidFill>
                  <a:schemeClr val="hlink"/>
                </a:solidFill>
                <a:hlinkClick r:id="rId2"/>
              </a:rPr>
              <a:t>ACL 2024: https://www.youtube.com/watch?v=0E9BbA0gO1A</a:t>
            </a:r>
            <a:endParaRPr/>
          </a:p>
          <a:p>
            <a:pPr indent="0" lvl="0" marL="0" rtl="0" algn="l">
              <a:spcBef>
                <a:spcPts val="0"/>
              </a:spcBef>
              <a:spcAft>
                <a:spcPts val="0"/>
              </a:spcAft>
              <a:buNone/>
            </a:pPr>
            <a:r>
              <a:rPr lang="en-US"/>
              <a:t>ICML 2024 tutorial: https://icml.cc/media/icml-2024/Slides/35226_pmm25zL.pdf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i="0" lang="en-US">
                <a:solidFill>
                  <a:srgbClr val="0F0F0F"/>
                </a:solidFill>
                <a:latin typeface="Roboto"/>
                <a:ea typeface="Roboto"/>
                <a:cs typeface="Roboto"/>
                <a:sym typeface="Roboto"/>
              </a:rPr>
              <a:t>Language Models meet World Models (and Agent Models)</a:t>
            </a:r>
            <a:endParaRPr/>
          </a:p>
          <a:p>
            <a:pPr indent="0" lvl="0" marL="0" rtl="0" algn="l">
              <a:spcBef>
                <a:spcPts val="0"/>
              </a:spcBef>
              <a:spcAft>
                <a:spcPts val="0"/>
              </a:spcAft>
              <a:buNone/>
            </a:pPr>
            <a:r>
              <a:rPr lang="en-US"/>
              <a:t>https://youtu.be/-xKe3D1wlzY?si=hK2q6cGhzH9llp1M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26" name="Google Shape;1426;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4" name="Google Shape;1434;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7" name="Google Shape;146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0" name="Google Shape;150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9" name="Google Shape;153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0" name="Google Shape;1550;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8" name="Google Shape;1558;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9" name="Google Shape;1559;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6" name="Google Shape;1576;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攻擊物件 (Attack object)從另一個物件上吞噬物件 (Feast object from another object)屈服物件 (Succumb object)從另一個物件上征服物件 (Overcome object from another object)</a:t>
            </a:r>
            <a:endParaRPr/>
          </a:p>
        </p:txBody>
      </p:sp>
      <p:sp>
        <p:nvSpPr>
          <p:cNvPr id="1577" name="Google Shape;1577;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0" name="Google Shape;1590;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8" name="Google Shape;1598;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 Finally, after our initial study and benchmark were made public, other groups did parallel studies that largely corroborate our results on the ineffectiveness of LLMs in finding executable plans [32, 21].</a:t>
            </a:r>
            <a:endParaRPr/>
          </a:p>
          <a:p>
            <a:pPr indent="0" lvl="0" marL="0" rtl="0" algn="l">
              <a:spcBef>
                <a:spcPts val="0"/>
              </a:spcBef>
              <a:spcAft>
                <a:spcPts val="0"/>
              </a:spcAft>
              <a:buNone/>
            </a:pPr>
            <a:r>
              <a:t/>
            </a:r>
            <a:endParaRPr/>
          </a:p>
        </p:txBody>
      </p:sp>
      <p:sp>
        <p:nvSpPr>
          <p:cNvPr id="1599" name="Google Shape;1599;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大概知道圍棋規則</a:t>
            </a:r>
            <a:endParaRPr/>
          </a:p>
          <a:p>
            <a:pPr indent="0" lvl="0" marL="0" rtl="0" algn="l">
              <a:spcBef>
                <a:spcPts val="0"/>
              </a:spcBef>
              <a:spcAft>
                <a:spcPts val="0"/>
              </a:spcAft>
              <a:buNone/>
            </a:pPr>
            <a:r>
              <a:rPr lang="en-US"/>
              <a:t>把兵當馬走</a:t>
            </a:r>
            <a:endParaRPr/>
          </a:p>
          <a:p>
            <a:pPr indent="0" lvl="0" marL="0" rtl="0" algn="l">
              <a:spcBef>
                <a:spcPts val="0"/>
              </a:spcBef>
              <a:spcAft>
                <a:spcPts val="0"/>
              </a:spcAft>
              <a:buNone/>
            </a:pPr>
            <a:r>
              <a:rPr lang="en-US"/>
              <a:t>隨便穿越</a:t>
            </a:r>
            <a:endParaRPr/>
          </a:p>
          <a:p>
            <a:pPr indent="0" lvl="0" marL="0" rtl="0" algn="l">
              <a:spcBef>
                <a:spcPts val="0"/>
              </a:spcBef>
              <a:spcAft>
                <a:spcPts val="0"/>
              </a:spcAft>
              <a:buNone/>
            </a:pPr>
            <a:r>
              <a:rPr lang="en-US"/>
              <a:t>自己變出棋子</a:t>
            </a:r>
            <a:endParaRPr/>
          </a:p>
          <a:p>
            <a:pPr indent="0" lvl="0" marL="0" rtl="0" algn="l">
              <a:spcBef>
                <a:spcPts val="0"/>
              </a:spcBef>
              <a:spcAft>
                <a:spcPts val="0"/>
              </a:spcAft>
              <a:buNone/>
            </a:pPr>
            <a:r>
              <a:rPr lang="en-US"/>
              <a:t>自己把自己吃掉 </a:t>
            </a:r>
            <a:endParaRPr/>
          </a:p>
          <a:p>
            <a:pPr indent="0" lvl="0" marL="0" rtl="0" algn="l">
              <a:spcBef>
                <a:spcPts val="0"/>
              </a:spcBef>
              <a:spcAft>
                <a:spcPts val="0"/>
              </a:spcAft>
              <a:buNone/>
            </a:pPr>
            <a:r>
              <a:rPr lang="en-US"/>
              <a:t>你輸了</a:t>
            </a:r>
            <a:endParaRPr/>
          </a:p>
          <a:p>
            <a:pPr indent="0" lvl="0" marL="0" rtl="0" algn="l">
              <a:spcBef>
                <a:spcPts val="0"/>
              </a:spcBef>
              <a:spcAft>
                <a:spcPts val="0"/>
              </a:spcAft>
              <a:buNone/>
            </a:pPr>
            <a:r>
              <a:t/>
            </a:r>
            <a:endParaRPr/>
          </a:p>
        </p:txBody>
      </p:sp>
      <p:sp>
        <p:nvSpPr>
          <p:cNvPr id="244" name="Google Shape;24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7" name="Google Shape;1607;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Merriweather Sans"/>
              <a:buNone/>
            </a:pPr>
            <a:r>
              <a:rPr b="1" i="0" lang="en-US">
                <a:solidFill>
                  <a:srgbClr val="000000"/>
                </a:solidFill>
                <a:latin typeface="Merriweather Sans"/>
                <a:ea typeface="Merriweather Sans"/>
                <a:cs typeface="Merriweather Sans"/>
                <a:sym typeface="Merriweather Sans"/>
              </a:rPr>
              <a:t>應該看看 On The Planning Abilities of OpenAI's o1 Models: Feasibility, Optimality, and Generalizability</a:t>
            </a:r>
            <a:endParaRPr/>
          </a:p>
          <a:p>
            <a:pPr indent="0" lvl="0" marL="0" rtl="0" algn="l">
              <a:spcBef>
                <a:spcPts val="0"/>
              </a:spcBef>
              <a:spcAft>
                <a:spcPts val="0"/>
              </a:spcAft>
              <a:buNone/>
            </a:pPr>
            <a:r>
              <a:rPr lang="en-US"/>
              <a:t>https://arxiv.org/pdf/2409.19924</a:t>
            </a:r>
            <a:endParaRPr/>
          </a:p>
        </p:txBody>
      </p:sp>
      <p:sp>
        <p:nvSpPr>
          <p:cNvPr id="1608" name="Google Shape;1608;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6" name="Google Shape;1616;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5" name="Google Shape;1625;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這張圖片顯示了一個</a:t>
            </a:r>
            <a:r>
              <a:rPr b="1" lang="en-US"/>
              <a:t>從密蘇拉 (Missoula) 到達拉斯 (Dallas) 的 3 天旅行計劃</a:t>
            </a:r>
            <a:r>
              <a:rPr lang="en-US"/>
              <a:t>（2022 年 3 月 23 日至 3 月 25 日），</a:t>
            </a:r>
            <a:r>
              <a:rPr b="1" lang="en-US"/>
              <a:t>預算為 1,900 美元</a:t>
            </a:r>
            <a:r>
              <a:rPr lang="en-US"/>
              <a:t>。</a:t>
            </a:r>
            <a:endParaRPr/>
          </a:p>
        </p:txBody>
      </p:sp>
      <p:sp>
        <p:nvSpPr>
          <p:cNvPr id="1626" name="Google Shape;1626;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4" name="Google Shape;1634;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2" name="Google Shape;1642;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1" name="Google Shape;1651;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9" name="Google Shape;1659;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7" name="Google Shape;1667;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9" name="Google Shape;1709;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rgbClr val="000000"/>
                </a:solidFill>
                <a:latin typeface="Merriweather Sans"/>
                <a:ea typeface="Merriweather Sans"/>
                <a:cs typeface="Merriweather Sans"/>
                <a:sym typeface="Merriweather Sans"/>
              </a:rPr>
              <a:t>Agent Q: Advanced Reasoning and Learning for Autonomous AI Agents</a:t>
            </a:r>
            <a:endParaRPr/>
          </a:p>
          <a:p>
            <a:pPr indent="0" lvl="0" marL="0" rtl="0" algn="l">
              <a:spcBef>
                <a:spcPts val="0"/>
              </a:spcBef>
              <a:spcAft>
                <a:spcPts val="0"/>
              </a:spcAft>
              <a:buNone/>
            </a:pPr>
            <a:r>
              <a:rPr lang="en-US" u="sng">
                <a:solidFill>
                  <a:schemeClr val="hlink"/>
                </a:solidFill>
                <a:hlinkClick r:id="rId2"/>
              </a:rPr>
              <a:t>https://arxiv.org/abs/2408.07199</a:t>
            </a:r>
            <a:endParaRPr/>
          </a:p>
          <a:p>
            <a:pPr indent="0" lvl="0" marL="0" rtl="0" algn="l">
              <a:spcBef>
                <a:spcPts val="0"/>
              </a:spcBef>
              <a:spcAft>
                <a:spcPts val="0"/>
              </a:spcAft>
              <a:buNone/>
            </a:pPr>
            <a:r>
              <a:t/>
            </a:r>
            <a:endParaRPr b="1" i="0">
              <a:solidFill>
                <a:srgbClr val="000000"/>
              </a:solidFill>
              <a:latin typeface="Merriweather Sans"/>
              <a:ea typeface="Merriweather Sans"/>
              <a:cs typeface="Merriweather Sans"/>
              <a:sym typeface="Merriweather Sans"/>
            </a:endParaRPr>
          </a:p>
          <a:p>
            <a:pPr indent="0" lvl="0" marL="0" rtl="0" algn="l">
              <a:spcBef>
                <a:spcPts val="0"/>
              </a:spcBef>
              <a:spcAft>
                <a:spcPts val="0"/>
              </a:spcAft>
              <a:buNone/>
            </a:pPr>
            <a:r>
              <a:rPr b="1" i="0" lang="en-US">
                <a:solidFill>
                  <a:srgbClr val="000000"/>
                </a:solidFill>
                <a:latin typeface="Merriweather Sans"/>
                <a:ea typeface="Merriweather Sans"/>
                <a:cs typeface="Merriweather Sans"/>
                <a:sym typeface="Merriweather Sans"/>
              </a:rPr>
              <a:t>WebPilot: A Versatile and Autonomous Multi-Agent System for Web Task Execution with Strategic Exploration</a:t>
            </a:r>
            <a:endParaRPr/>
          </a:p>
          <a:p>
            <a:pPr indent="0" lvl="0" marL="0" rtl="0" algn="l">
              <a:spcBef>
                <a:spcPts val="0"/>
              </a:spcBef>
              <a:spcAft>
                <a:spcPts val="0"/>
              </a:spcAft>
              <a:buNone/>
            </a:pPr>
            <a:r>
              <a:rPr lang="en-US"/>
              <a:t>https://arxiv.org/abs/2408.15978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10" name="Google Shape;1710;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0" name="Google Shape;1740;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有一個目標</a:t>
            </a:r>
            <a:endParaRPr/>
          </a:p>
          <a:p>
            <a:pPr indent="0" lvl="0" marL="0" rtl="0" algn="l">
              <a:spcBef>
                <a:spcPts val="0"/>
              </a:spcBef>
              <a:spcAft>
                <a:spcPts val="0"/>
              </a:spcAft>
              <a:buNone/>
            </a:pPr>
            <a:r>
              <a:rPr lang="en-US"/>
              <a:t>現在的輸入</a:t>
            </a:r>
            <a:endParaRPr/>
          </a:p>
          <a:p>
            <a:pPr indent="0" lvl="0" marL="0" rtl="0" algn="l">
              <a:spcBef>
                <a:spcPts val="0"/>
              </a:spcBef>
              <a:spcAft>
                <a:spcPts val="0"/>
              </a:spcAft>
              <a:buNone/>
            </a:pPr>
            <a:r>
              <a:rPr lang="en-US"/>
              <a:t>輸出</a:t>
            </a:r>
            <a:endParaRPr/>
          </a:p>
          <a:p>
            <a:pPr indent="0" lvl="0" marL="0" rtl="0" algn="l">
              <a:spcBef>
                <a:spcPts val="0"/>
              </a:spcBef>
              <a:spcAft>
                <a:spcPts val="0"/>
              </a:spcAft>
              <a:buNone/>
            </a:pPr>
            <a:r>
              <a:rPr lang="en-US"/>
              <a:t>改變狀態</a:t>
            </a:r>
            <a:endParaRPr/>
          </a:p>
          <a:p>
            <a:pPr indent="0" lvl="0" marL="0" rtl="0" algn="l">
              <a:spcBef>
                <a:spcPts val="0"/>
              </a:spcBef>
              <a:spcAft>
                <a:spcPts val="0"/>
              </a:spcAft>
              <a:buNone/>
            </a:pPr>
            <a:r>
              <a:t/>
            </a:r>
            <a:endParaRPr/>
          </a:p>
        </p:txBody>
      </p:sp>
      <p:sp>
        <p:nvSpPr>
          <p:cNvPr id="253" name="Google Shape;25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9" name="Google Shape;1749;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3" name="Google Shape;179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5" name="Google Shape;1825;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rPr lang="en-US"/>
              <a:t>Verify the next step: </a:t>
            </a:r>
            <a:endParaRPr/>
          </a:p>
          <a:p>
            <a:pPr indent="0" lvl="3" marL="1371600" rtl="0" algn="l">
              <a:spcBef>
                <a:spcPts val="0"/>
              </a:spcBef>
              <a:spcAft>
                <a:spcPts val="0"/>
              </a:spcAft>
              <a:buNone/>
            </a:pPr>
            <a:r>
              <a:rPr lang="en-US"/>
              <a:t>Ref: </a:t>
            </a:r>
            <a:r>
              <a:rPr b="1" i="0" lang="en-US">
                <a:solidFill>
                  <a:srgbClr val="000000"/>
                </a:solidFill>
                <a:latin typeface="Merriweather Sans"/>
                <a:ea typeface="Merriweather Sans"/>
                <a:cs typeface="Merriweather Sans"/>
                <a:sym typeface="Merriweather Sans"/>
              </a:rPr>
              <a:t>Tree Search for Language Model Agents</a:t>
            </a:r>
            <a:endParaRPr/>
          </a:p>
          <a:p>
            <a:pPr indent="0" lvl="3" marL="1371600" rtl="0" algn="l">
              <a:spcBef>
                <a:spcPts val="0"/>
              </a:spcBef>
              <a:spcAft>
                <a:spcPts val="0"/>
              </a:spcAft>
              <a:buNone/>
            </a:pPr>
            <a:r>
              <a:rPr lang="en-US"/>
              <a:t>Ref: Language Agent tree search (https://arxiv.org/abs/2310.04406)</a:t>
            </a:r>
            <a:endParaRPr/>
          </a:p>
          <a:p>
            <a:pPr indent="0" lvl="3" marL="1371600" rtl="0" algn="l">
              <a:spcBef>
                <a:spcPts val="0"/>
              </a:spcBef>
              <a:spcAft>
                <a:spcPts val="0"/>
              </a:spcAft>
              <a:buNone/>
            </a:pPr>
            <a:r>
              <a:rPr lang="en-US"/>
              <a:t>You have a reward model</a:t>
            </a:r>
            <a:endParaRPr/>
          </a:p>
          <a:p>
            <a:pPr indent="0" lvl="3" marL="1371600" rtl="0" algn="l">
              <a:spcBef>
                <a:spcPts val="0"/>
              </a:spcBef>
              <a:spcAft>
                <a:spcPts val="0"/>
              </a:spcAft>
              <a:buNone/>
            </a:pPr>
            <a:r>
              <a:rPr lang="en-US"/>
              <a:t>It is a partial reward model. How to get this kind of model?</a:t>
            </a:r>
            <a:endParaRPr/>
          </a:p>
          <a:p>
            <a:pPr indent="0" lvl="2" marL="914400" rtl="0" algn="l">
              <a:spcBef>
                <a:spcPts val="0"/>
              </a:spcBef>
              <a:spcAft>
                <a:spcPts val="0"/>
              </a:spcAft>
              <a:buNone/>
            </a:pPr>
            <a:r>
              <a:rPr lang="en-US"/>
              <a:t>World model</a:t>
            </a:r>
            <a:endParaRPr/>
          </a:p>
          <a:p>
            <a:pPr indent="0" lvl="3" marL="1371600" rtl="0" algn="l">
              <a:spcBef>
                <a:spcPts val="0"/>
              </a:spcBef>
              <a:spcAft>
                <a:spcPts val="0"/>
              </a:spcAft>
              <a:buNone/>
            </a:pPr>
            <a:r>
              <a:rPr lang="en-US"/>
              <a:t>Interact with real world? </a:t>
            </a:r>
            <a:endParaRPr/>
          </a:p>
          <a:p>
            <a:pPr indent="0" lvl="3" marL="1371600" rtl="0" algn="l">
              <a:spcBef>
                <a:spcPts val="0"/>
              </a:spcBef>
              <a:spcAft>
                <a:spcPts val="0"/>
              </a:spcAft>
              <a:buNone/>
            </a:pPr>
            <a:r>
              <a:rPr lang="en-US"/>
              <a:t>Irreversible action?</a:t>
            </a:r>
            <a:endParaRPr/>
          </a:p>
          <a:p>
            <a:pPr indent="0" lvl="4" marL="1828800" rtl="0" algn="l">
              <a:spcBef>
                <a:spcPts val="0"/>
              </a:spcBef>
              <a:spcAft>
                <a:spcPts val="0"/>
              </a:spcAft>
              <a:buNone/>
            </a:pPr>
            <a:r>
              <a:rPr lang="en-US"/>
              <a:t>You need a world model</a:t>
            </a:r>
            <a:endParaRPr/>
          </a:p>
          <a:p>
            <a:pPr indent="0" lvl="4" marL="1828800" rtl="0" algn="l">
              <a:spcBef>
                <a:spcPts val="0"/>
              </a:spcBef>
              <a:spcAft>
                <a:spcPts val="0"/>
              </a:spcAft>
              <a:buNone/>
            </a:pPr>
            <a:r>
              <a:rPr lang="en-US"/>
              <a:t>Ref: https://arxiv.org/abs/2411.06559</a:t>
            </a:r>
            <a:endParaRPr/>
          </a:p>
          <a:p>
            <a:pPr indent="0" lvl="0" marL="0" rtl="0" algn="l">
              <a:spcBef>
                <a:spcPts val="0"/>
              </a:spcBef>
              <a:spcAft>
                <a:spcPts val="0"/>
              </a:spcAft>
              <a:buNone/>
            </a:pPr>
            <a:r>
              <a:t/>
            </a:r>
            <a:endParaRPr/>
          </a:p>
        </p:txBody>
      </p:sp>
      <p:sp>
        <p:nvSpPr>
          <p:cNvPr id="1826" name="Google Shape;1826;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1" name="Google Shape;1861;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rgbClr val="000000"/>
                </a:solidFill>
                <a:latin typeface="Merriweather Sans"/>
                <a:ea typeface="Merriweather Sans"/>
                <a:cs typeface="Merriweather Sans"/>
                <a:sym typeface="Merriweather Sans"/>
              </a:rPr>
              <a:t>Is Your LLM Secretly a World Model of the Internet? Model-Based Planning for Web Agents</a:t>
            </a:r>
            <a:endParaRPr/>
          </a:p>
          <a:p>
            <a:pPr indent="0" lvl="0" marL="0" rtl="0" algn="l">
              <a:spcBef>
                <a:spcPts val="0"/>
              </a:spcBef>
              <a:spcAft>
                <a:spcPts val="0"/>
              </a:spcAft>
              <a:buNone/>
            </a:pPr>
            <a:r>
              <a:rPr lang="en-US" u="sng">
                <a:solidFill>
                  <a:schemeClr val="hlink"/>
                </a:solidFill>
                <a:hlinkClick r:id="rId2"/>
              </a:rPr>
              <a:t>https://arxiv.org/abs/2411.06559</a:t>
            </a:r>
            <a:endParaRPr/>
          </a:p>
          <a:p>
            <a:pPr indent="0" lvl="0" marL="0" rtl="0" algn="l">
              <a:spcBef>
                <a:spcPts val="0"/>
              </a:spcBef>
              <a:spcAft>
                <a:spcPts val="0"/>
              </a:spcAft>
              <a:buNone/>
            </a:pPr>
            <a:r>
              <a:rPr b="1" i="0" lang="en-US">
                <a:solidFill>
                  <a:srgbClr val="000000"/>
                </a:solidFill>
                <a:latin typeface="Merriweather Sans"/>
                <a:ea typeface="Merriweather Sans"/>
                <a:cs typeface="Merriweather Sans"/>
                <a:sym typeface="Merriweather Sans"/>
              </a:rPr>
              <a:t>Autonomous Evaluation and Refinement of Digital Agents</a:t>
            </a:r>
            <a:endParaRPr/>
          </a:p>
          <a:p>
            <a:pPr indent="0" lvl="0" marL="0" rtl="0" algn="l">
              <a:spcBef>
                <a:spcPts val="0"/>
              </a:spcBef>
              <a:spcAft>
                <a:spcPts val="0"/>
              </a:spcAft>
              <a:buNone/>
            </a:pPr>
            <a:r>
              <a:rPr lang="en-US"/>
              <a:t>https://arxiv.org/abs/2404.06474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62" name="Google Shape;1862;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9" name="Google Shape;1869;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Merriweather Sans"/>
              <a:buNone/>
            </a:pPr>
            <a:r>
              <a:rPr b="1" i="0" lang="en-US">
                <a:solidFill>
                  <a:srgbClr val="000000"/>
                </a:solidFill>
                <a:latin typeface="Merriweather Sans"/>
                <a:ea typeface="Merriweather Sans"/>
                <a:cs typeface="Merriweather Sans"/>
                <a:sym typeface="Merriweather Sans"/>
              </a:rPr>
              <a:t>The Danger of Overthinking: Examining the Reasoning-Action Dilemma in Agentic Tasks</a:t>
            </a:r>
            <a:endParaRPr/>
          </a:p>
          <a:p>
            <a:pPr indent="0" lvl="0" marL="0" marR="0" rtl="0" algn="l">
              <a:lnSpc>
                <a:spcPct val="100000"/>
              </a:lnSpc>
              <a:spcBef>
                <a:spcPts val="0"/>
              </a:spcBef>
              <a:spcAft>
                <a:spcPts val="0"/>
              </a:spcAft>
              <a:buClr>
                <a:schemeClr val="dk1"/>
              </a:buClr>
              <a:buSzPts val="1200"/>
              <a:buFont typeface="Arial"/>
              <a:buNone/>
            </a:pPr>
            <a:r>
              <a:rPr lang="en-US"/>
              <a:t>https://arxiv.org/abs/2502.08235</a:t>
            </a:r>
            <a:endParaRPr/>
          </a:p>
          <a:p>
            <a:pPr indent="0" lvl="0" marL="0" marR="0" rtl="0" algn="l">
              <a:lnSpc>
                <a:spcPct val="100000"/>
              </a:lnSpc>
              <a:spcBef>
                <a:spcPts val="0"/>
              </a:spcBef>
              <a:spcAft>
                <a:spcPts val="0"/>
              </a:spcAft>
              <a:buClr>
                <a:schemeClr val="dk1"/>
              </a:buClr>
              <a:buSzPts val="1200"/>
              <a:buFont typeface="Arial"/>
              <a:buNone/>
            </a:pPr>
            <a:r>
              <a:t/>
            </a:r>
            <a:endParaRPr b="1" i="0">
              <a:solidFill>
                <a:srgbClr val="000000"/>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p>
        </p:txBody>
      </p:sp>
      <p:sp>
        <p:nvSpPr>
          <p:cNvPr id="1870" name="Google Shape;1870;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7" name="Google Shape;1887;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5" name="Google Shape;1905;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圖片" type="picTx">
  <p:cSld name="PICTURE_WITH_CAPTION_TEXT">
    <p:spTree>
      <p:nvGrpSpPr>
        <p:cNvPr id="77" name="Shape 77"/>
        <p:cNvGrpSpPr/>
        <p:nvPr/>
      </p:nvGrpSpPr>
      <p:grpSpPr>
        <a:xfrm>
          <a:off x="0" y="0"/>
          <a:ext cx="0" cy="0"/>
          <a:chOff x="0" y="0"/>
          <a:chExt cx="0" cy="0"/>
        </a:xfrm>
      </p:grpSpPr>
      <p:sp>
        <p:nvSpPr>
          <p:cNvPr id="78" name="Google Shape;78;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p:nvPr>
            <p:ph idx="2" type="pic"/>
          </p:nvPr>
        </p:nvSpPr>
        <p:spPr>
          <a:xfrm>
            <a:off x="5183188" y="987425"/>
            <a:ext cx="6172200" cy="4873625"/>
          </a:xfrm>
          <a:prstGeom prst="rect">
            <a:avLst/>
          </a:prstGeom>
          <a:noFill/>
          <a:ln>
            <a:noFill/>
          </a:ln>
        </p:spPr>
      </p:sp>
      <p:sp>
        <p:nvSpPr>
          <p:cNvPr id="80" name="Google Shape;80;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84" name="Shape 84"/>
        <p:cNvGrpSpPr/>
        <p:nvPr/>
      </p:nvGrpSpPr>
      <p:grpSpPr>
        <a:xfrm>
          <a:off x="0" y="0"/>
          <a:ext cx="0" cy="0"/>
          <a:chOff x="0" y="0"/>
          <a:chExt cx="0" cy="0"/>
        </a:xfrm>
      </p:grpSpPr>
      <p:sp>
        <p:nvSpPr>
          <p:cNvPr id="85" name="Google Shape;8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90" name="Shape 90"/>
        <p:cNvGrpSpPr/>
        <p:nvPr/>
      </p:nvGrpSpPr>
      <p:grpSpPr>
        <a:xfrm>
          <a:off x="0" y="0"/>
          <a:ext cx="0" cy="0"/>
          <a:chOff x="0" y="0"/>
          <a:chExt cx="0" cy="0"/>
        </a:xfrm>
      </p:grpSpPr>
      <p:sp>
        <p:nvSpPr>
          <p:cNvPr id="91" name="Google Shape;91;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27" name="Shape 27"/>
        <p:cNvGrpSpPr/>
        <p:nvPr/>
      </p:nvGrpSpPr>
      <p:grpSpPr>
        <a:xfrm>
          <a:off x="0" y="0"/>
          <a:ext cx="0" cy="0"/>
          <a:chOff x="0" y="0"/>
          <a:chExt cx="0" cy="0"/>
        </a:xfrm>
      </p:grpSpPr>
      <p:sp>
        <p:nvSpPr>
          <p:cNvPr id="28" name="Google Shape;2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33" name="Shape 33"/>
        <p:cNvGrpSpPr/>
        <p:nvPr/>
      </p:nvGrpSpPr>
      <p:grpSpPr>
        <a:xfrm>
          <a:off x="0" y="0"/>
          <a:ext cx="0" cy="0"/>
          <a:chOff x="0" y="0"/>
          <a:chExt cx="0" cy="0"/>
        </a:xfrm>
      </p:grpSpPr>
      <p:sp>
        <p:nvSpPr>
          <p:cNvPr id="34" name="Google Shape;34;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39" name="Shape 39"/>
        <p:cNvGrpSpPr/>
        <p:nvPr/>
      </p:nvGrpSpPr>
      <p:grpSpPr>
        <a:xfrm>
          <a:off x="0" y="0"/>
          <a:ext cx="0" cy="0"/>
          <a:chOff x="0" y="0"/>
          <a:chExt cx="0" cy="0"/>
        </a:xfrm>
      </p:grpSpPr>
      <p:sp>
        <p:nvSpPr>
          <p:cNvPr id="40" name="Google Shape;40;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個內容" type="twoObj">
  <p:cSld name="TWO_OBJECTS">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52" name="Shape 52"/>
        <p:cNvGrpSpPr/>
        <p:nvPr/>
      </p:nvGrpSpPr>
      <p:grpSpPr>
        <a:xfrm>
          <a:off x="0" y="0"/>
          <a:ext cx="0" cy="0"/>
          <a:chOff x="0" y="0"/>
          <a:chExt cx="0" cy="0"/>
        </a:xfrm>
      </p:grpSpPr>
      <p:sp>
        <p:nvSpPr>
          <p:cNvPr id="53" name="Google Shape;53;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61" name="Shape 61"/>
        <p:cNvGrpSpPr/>
        <p:nvPr/>
      </p:nvGrpSpPr>
      <p:grpSpPr>
        <a:xfrm>
          <a:off x="0" y="0"/>
          <a:ext cx="0" cy="0"/>
          <a:chOff x="0" y="0"/>
          <a:chExt cx="0" cy="0"/>
        </a:xfrm>
      </p:grpSpPr>
      <p:sp>
        <p:nvSpPr>
          <p:cNvPr id="62" name="Google Shape;6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66" name="Shape 66"/>
        <p:cNvGrpSpPr/>
        <p:nvPr/>
      </p:nvGrpSpPr>
      <p:grpSpPr>
        <a:xfrm>
          <a:off x="0" y="0"/>
          <a:ext cx="0" cy="0"/>
          <a:chOff x="0" y="0"/>
          <a:chExt cx="0" cy="0"/>
        </a:xfrm>
      </p:grpSpPr>
      <p:sp>
        <p:nvSpPr>
          <p:cNvPr id="67" name="Google Shape;6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輔助字幕的內容" type="objTx">
  <p:cSld name="OBJECT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6.png"/><Relationship Id="rId6"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22.png"/><Relationship Id="rId6"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1.png"/><Relationship Id="rId6"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49.png"/><Relationship Id="rId10" Type="http://schemas.openxmlformats.org/officeDocument/2006/relationships/image" Target="../media/image52.jpg"/><Relationship Id="rId9" Type="http://schemas.openxmlformats.org/officeDocument/2006/relationships/image" Target="../media/image5.png"/><Relationship Id="rId5" Type="http://schemas.openxmlformats.org/officeDocument/2006/relationships/image" Target="../media/image45.png"/><Relationship Id="rId6" Type="http://schemas.openxmlformats.org/officeDocument/2006/relationships/image" Target="../media/image42.png"/><Relationship Id="rId7" Type="http://schemas.openxmlformats.org/officeDocument/2006/relationships/image" Target="../media/image56.png"/><Relationship Id="rId8"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56.png"/><Relationship Id="rId7"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56.png"/><Relationship Id="rId7"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7.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image" Target="../media/image66.png"/><Relationship Id="rId5"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5.png"/><Relationship Id="rId4" Type="http://schemas.openxmlformats.org/officeDocument/2006/relationships/image" Target="../media/image67.png"/><Relationship Id="rId5"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2.png"/><Relationship Id="rId4" Type="http://schemas.openxmlformats.org/officeDocument/2006/relationships/image" Target="../media/image79.png"/><Relationship Id="rId5" Type="http://schemas.openxmlformats.org/officeDocument/2006/relationships/image" Target="../media/image68.png"/><Relationship Id="rId6"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3.png"/><Relationship Id="rId4" Type="http://schemas.openxmlformats.org/officeDocument/2006/relationships/image" Target="../media/image83.jpg"/><Relationship Id="rId5" Type="http://schemas.openxmlformats.org/officeDocument/2006/relationships/image" Target="../media/image10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77.png"/><Relationship Id="rId5" Type="http://schemas.openxmlformats.org/officeDocument/2006/relationships/image" Target="../media/image8.png"/><Relationship Id="rId6" Type="http://schemas.openxmlformats.org/officeDocument/2006/relationships/image" Target="../media/image9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6.jp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86.jpg"/><Relationship Id="rId4" Type="http://schemas.openxmlformats.org/officeDocument/2006/relationships/image" Target="../media/image84.png"/><Relationship Id="rId5" Type="http://schemas.openxmlformats.org/officeDocument/2006/relationships/image" Target="../media/image89.png"/><Relationship Id="rId6" Type="http://schemas.openxmlformats.org/officeDocument/2006/relationships/image" Target="../media/image81.png"/><Relationship Id="rId7"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3.png"/><Relationship Id="rId4" Type="http://schemas.openxmlformats.org/officeDocument/2006/relationships/image" Target="../media/image96.png"/><Relationship Id="rId5" Type="http://schemas.openxmlformats.org/officeDocument/2006/relationships/image" Target="../media/image9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8.png"/><Relationship Id="rId4" Type="http://schemas.openxmlformats.org/officeDocument/2006/relationships/image" Target="../media/image99.png"/><Relationship Id="rId5"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09.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97.png"/><Relationship Id="rId5" Type="http://schemas.openxmlformats.org/officeDocument/2006/relationships/image" Target="../media/image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13.png"/><Relationship Id="rId4" Type="http://schemas.openxmlformats.org/officeDocument/2006/relationships/image" Target="../media/image120.png"/><Relationship Id="rId5" Type="http://schemas.openxmlformats.org/officeDocument/2006/relationships/image" Target="../media/image102.png"/><Relationship Id="rId6" Type="http://schemas.openxmlformats.org/officeDocument/2006/relationships/image" Target="../media/image105.png"/><Relationship Id="rId7" Type="http://schemas.openxmlformats.org/officeDocument/2006/relationships/image" Target="../media/image10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4.png"/><Relationship Id="rId4" Type="http://schemas.openxmlformats.org/officeDocument/2006/relationships/image" Target="../media/image111.png"/><Relationship Id="rId5" Type="http://schemas.openxmlformats.org/officeDocument/2006/relationships/image" Target="../media/image10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14.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24.png"/><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2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97.png"/><Relationship Id="rId5" Type="http://schemas.openxmlformats.org/officeDocument/2006/relationships/image" Target="../media/image1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1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image" Target="../media/image97.png"/><Relationship Id="rId5" Type="http://schemas.openxmlformats.org/officeDocument/2006/relationships/image" Target="../media/image122.png"/><Relationship Id="rId6" Type="http://schemas.openxmlformats.org/officeDocument/2006/relationships/image" Target="../media/image1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image" Target="../media/image1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png"/><Relationship Id="rId4" Type="http://schemas.openxmlformats.org/officeDocument/2006/relationships/image" Target="../media/image129.png"/><Relationship Id="rId5" Type="http://schemas.openxmlformats.org/officeDocument/2006/relationships/image" Target="../media/image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1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12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12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 name="Shape 100"/>
        <p:cNvGrpSpPr/>
        <p:nvPr/>
      </p:nvGrpSpPr>
      <p:grpSpPr>
        <a:xfrm>
          <a:off x="0" y="0"/>
          <a:ext cx="0" cy="0"/>
          <a:chOff x="0" y="0"/>
          <a:chExt cx="0" cy="0"/>
        </a:xfrm>
      </p:grpSpPr>
      <p:pic>
        <p:nvPicPr>
          <p:cNvPr descr="坐在藍色椅子上使用膝上型電腦的機器人" id="101" name="Google Shape;101;p15"/>
          <p:cNvPicPr preferRelativeResize="0"/>
          <p:nvPr/>
        </p:nvPicPr>
        <p:blipFill rotWithShape="1">
          <a:blip r:embed="rId3">
            <a:alphaModFix amt="40000"/>
          </a:blip>
          <a:srcRect b="0" l="0" r="0" t="0"/>
          <a:stretch/>
        </p:blipFill>
        <p:spPr>
          <a:xfrm>
            <a:off x="20" y="10"/>
            <a:ext cx="12191980" cy="6857990"/>
          </a:xfrm>
          <a:prstGeom prst="rect">
            <a:avLst/>
          </a:prstGeom>
          <a:noFill/>
          <a:ln>
            <a:noFill/>
          </a:ln>
        </p:spPr>
      </p:pic>
      <p:sp>
        <p:nvSpPr>
          <p:cNvPr id="102" name="Google Shape;102;p15"/>
          <p:cNvSpPr txBox="1"/>
          <p:nvPr>
            <p:ph type="ctrTitle"/>
          </p:nvPr>
        </p:nvSpPr>
        <p:spPr>
          <a:xfrm>
            <a:off x="946150" y="-444500"/>
            <a:ext cx="10261600" cy="35648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1500"/>
              <a:buFont typeface="Calibri"/>
              <a:buNone/>
            </a:pPr>
            <a:r>
              <a:rPr b="1" lang="en-US" sz="11500"/>
              <a:t>AI Agent </a:t>
            </a:r>
            <a:endParaRPr b="1" sz="11500"/>
          </a:p>
        </p:txBody>
      </p:sp>
      <p:sp>
        <p:nvSpPr>
          <p:cNvPr id="103" name="Google Shape;103;p15"/>
          <p:cNvSpPr txBox="1"/>
          <p:nvPr>
            <p:ph idx="1" type="subTitle"/>
          </p:nvPr>
        </p:nvSpPr>
        <p:spPr>
          <a:xfrm>
            <a:off x="946150" y="3162302"/>
            <a:ext cx="10261600" cy="120299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None/>
            </a:pPr>
            <a:r>
              <a:rPr lang="en-US" sz="4000">
                <a:latin typeface="Microsoft JhengHei"/>
                <a:ea typeface="Microsoft JhengHei"/>
                <a:cs typeface="Microsoft JhengHei"/>
                <a:sym typeface="Microsoft JhengHei"/>
              </a:rPr>
              <a:t>李宏毅</a:t>
            </a:r>
            <a:endParaRPr/>
          </a:p>
        </p:txBody>
      </p:sp>
      <p:sp>
        <p:nvSpPr>
          <p:cNvPr id="104" name="Google Shape;104;p15"/>
          <p:cNvSpPr txBox="1"/>
          <p:nvPr/>
        </p:nvSpPr>
        <p:spPr>
          <a:xfrm>
            <a:off x="1098550" y="5438457"/>
            <a:ext cx="10617200" cy="86709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Arial"/>
              <a:buNone/>
            </a:pPr>
            <a:r>
              <a:rPr b="0" i="0" lang="en-US" sz="2400" u="none" cap="none" strike="noStrike">
                <a:solidFill>
                  <a:schemeClr val="lt1"/>
                </a:solidFill>
                <a:latin typeface="Microsoft JhengHei"/>
                <a:ea typeface="Microsoft JhengHei"/>
                <a:cs typeface="Microsoft JhengHei"/>
                <a:sym typeface="Microsoft JhengHei"/>
              </a:rPr>
              <a:t>免責聲明：AI Agent 是一個被廣泛使用的詞彙，故本課程中所講的 AI Agent 不一定跟其他地方一樣</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從 LLM 的角度來看 Agent 要解的問題</a:t>
            </a:r>
            <a:endParaRPr/>
          </a:p>
        </p:txBody>
      </p:sp>
      <p:pic>
        <p:nvPicPr>
          <p:cNvPr id="286" name="Google Shape;286;p24"/>
          <p:cNvPicPr preferRelativeResize="0"/>
          <p:nvPr/>
        </p:nvPicPr>
        <p:blipFill rotWithShape="1">
          <a:blip r:embed="rId3">
            <a:alphaModFix/>
          </a:blip>
          <a:srcRect b="0" l="0" r="0" t="0"/>
          <a:stretch/>
        </p:blipFill>
        <p:spPr>
          <a:xfrm>
            <a:off x="2998950" y="4239238"/>
            <a:ext cx="1219200" cy="1219201"/>
          </a:xfrm>
          <a:prstGeom prst="rect">
            <a:avLst/>
          </a:prstGeom>
          <a:noFill/>
          <a:ln>
            <a:noFill/>
          </a:ln>
        </p:spPr>
      </p:pic>
      <p:pic>
        <p:nvPicPr>
          <p:cNvPr id="287" name="Google Shape;287;p24"/>
          <p:cNvPicPr preferRelativeResize="0"/>
          <p:nvPr/>
        </p:nvPicPr>
        <p:blipFill rotWithShape="1">
          <a:blip r:embed="rId4">
            <a:alphaModFix/>
          </a:blip>
          <a:srcRect b="0" l="0" r="0" t="0"/>
          <a:stretch/>
        </p:blipFill>
        <p:spPr>
          <a:xfrm>
            <a:off x="4737750" y="1629751"/>
            <a:ext cx="1219200" cy="1219200"/>
          </a:xfrm>
          <a:prstGeom prst="rect">
            <a:avLst/>
          </a:prstGeom>
          <a:noFill/>
          <a:ln>
            <a:noFill/>
          </a:ln>
        </p:spPr>
      </p:pic>
      <p:pic>
        <p:nvPicPr>
          <p:cNvPr id="288" name="Google Shape;288;p24"/>
          <p:cNvPicPr preferRelativeResize="0"/>
          <p:nvPr/>
        </p:nvPicPr>
        <p:blipFill rotWithShape="1">
          <a:blip r:embed="rId4">
            <a:alphaModFix/>
          </a:blip>
          <a:srcRect b="0" l="0" r="0" t="0"/>
          <a:stretch/>
        </p:blipFill>
        <p:spPr>
          <a:xfrm>
            <a:off x="8304750" y="1629751"/>
            <a:ext cx="1219200" cy="1219200"/>
          </a:xfrm>
          <a:prstGeom prst="rect">
            <a:avLst/>
          </a:prstGeom>
          <a:noFill/>
          <a:ln>
            <a:noFill/>
          </a:ln>
        </p:spPr>
      </p:pic>
      <p:sp>
        <p:nvSpPr>
          <p:cNvPr id="289" name="Google Shape;289;p24"/>
          <p:cNvSpPr/>
          <p:nvPr/>
        </p:nvSpPr>
        <p:spPr>
          <a:xfrm>
            <a:off x="-5850" y="3363182"/>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sp>
        <p:nvSpPr>
          <p:cNvPr id="290" name="Google Shape;290;p24"/>
          <p:cNvSpPr/>
          <p:nvPr/>
        </p:nvSpPr>
        <p:spPr>
          <a:xfrm>
            <a:off x="1794150" y="336318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291" name="Google Shape;291;p24"/>
          <p:cNvSpPr/>
          <p:nvPr/>
        </p:nvSpPr>
        <p:spPr>
          <a:xfrm>
            <a:off x="5385450" y="336318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a:t>
            </a:r>
            <a:endParaRPr sz="2400">
              <a:solidFill>
                <a:schemeClr val="dk1"/>
              </a:solidFill>
              <a:latin typeface="Calibri"/>
              <a:ea typeface="Calibri"/>
              <a:cs typeface="Calibri"/>
              <a:sym typeface="Calibri"/>
            </a:endParaRPr>
          </a:p>
        </p:txBody>
      </p:sp>
      <p:sp>
        <p:nvSpPr>
          <p:cNvPr id="292" name="Google Shape;292;p24"/>
          <p:cNvSpPr/>
          <p:nvPr/>
        </p:nvSpPr>
        <p:spPr>
          <a:xfrm>
            <a:off x="3599325" y="3363182"/>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293" name="Google Shape;293;p24"/>
          <p:cNvSpPr/>
          <p:nvPr/>
        </p:nvSpPr>
        <p:spPr>
          <a:xfrm>
            <a:off x="7188450" y="3363182"/>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a:t>
            </a:r>
            <a:endParaRPr sz="2400">
              <a:solidFill>
                <a:schemeClr val="dk1"/>
              </a:solidFill>
              <a:latin typeface="Calibri"/>
              <a:ea typeface="Calibri"/>
              <a:cs typeface="Calibri"/>
              <a:sym typeface="Calibri"/>
            </a:endParaRPr>
          </a:p>
        </p:txBody>
      </p:sp>
      <p:sp>
        <p:nvSpPr>
          <p:cNvPr id="294" name="Google Shape;294;p24"/>
          <p:cNvSpPr/>
          <p:nvPr/>
        </p:nvSpPr>
        <p:spPr>
          <a:xfrm>
            <a:off x="8988450" y="336318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3</a:t>
            </a:r>
            <a:endParaRPr sz="2400">
              <a:solidFill>
                <a:schemeClr val="dk1"/>
              </a:solidFill>
              <a:latin typeface="Calibri"/>
              <a:ea typeface="Calibri"/>
              <a:cs typeface="Calibri"/>
              <a:sym typeface="Calibri"/>
            </a:endParaRPr>
          </a:p>
        </p:txBody>
      </p:sp>
      <p:sp>
        <p:nvSpPr>
          <p:cNvPr id="295" name="Google Shape;295;p24"/>
          <p:cNvSpPr/>
          <p:nvPr/>
        </p:nvSpPr>
        <p:spPr>
          <a:xfrm>
            <a:off x="10788450" y="3363182"/>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3</a:t>
            </a:r>
            <a:endParaRPr sz="2400">
              <a:solidFill>
                <a:schemeClr val="dk1"/>
              </a:solidFill>
              <a:latin typeface="Calibri"/>
              <a:ea typeface="Calibri"/>
              <a:cs typeface="Calibri"/>
              <a:sym typeface="Calibri"/>
            </a:endParaRPr>
          </a:p>
        </p:txBody>
      </p:sp>
      <p:cxnSp>
        <p:nvCxnSpPr>
          <p:cNvPr id="296" name="Google Shape;296;p24"/>
          <p:cNvCxnSpPr/>
          <p:nvPr/>
        </p:nvCxnSpPr>
        <p:spPr>
          <a:xfrm flipH="1" rot="10800000">
            <a:off x="4485450" y="2825021"/>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297" name="Google Shape;297;p24"/>
          <p:cNvCxnSpPr/>
          <p:nvPr/>
        </p:nvCxnSpPr>
        <p:spPr>
          <a:xfrm>
            <a:off x="5770500" y="2841261"/>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298" name="Google Shape;298;p24"/>
          <p:cNvCxnSpPr/>
          <p:nvPr/>
        </p:nvCxnSpPr>
        <p:spPr>
          <a:xfrm flipH="1" rot="10800000">
            <a:off x="8052450" y="2823497"/>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299" name="Google Shape;299;p24"/>
          <p:cNvCxnSpPr/>
          <p:nvPr/>
        </p:nvCxnSpPr>
        <p:spPr>
          <a:xfrm>
            <a:off x="9337500" y="2839737"/>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300" name="Google Shape;300;p24"/>
          <p:cNvCxnSpPr/>
          <p:nvPr/>
        </p:nvCxnSpPr>
        <p:spPr>
          <a:xfrm>
            <a:off x="2694150" y="3833637"/>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301" name="Google Shape;301;p24"/>
          <p:cNvCxnSpPr/>
          <p:nvPr/>
        </p:nvCxnSpPr>
        <p:spPr>
          <a:xfrm flipH="1" rot="10800000">
            <a:off x="3979200" y="3817397"/>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302" name="Google Shape;302;p24"/>
          <p:cNvCxnSpPr/>
          <p:nvPr/>
        </p:nvCxnSpPr>
        <p:spPr>
          <a:xfrm>
            <a:off x="6314850" y="3794193"/>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303" name="Google Shape;303;p24"/>
          <p:cNvCxnSpPr/>
          <p:nvPr/>
        </p:nvCxnSpPr>
        <p:spPr>
          <a:xfrm flipH="1" rot="10800000">
            <a:off x="7599900" y="3777953"/>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304" name="Google Shape;304;p24"/>
          <p:cNvCxnSpPr/>
          <p:nvPr/>
        </p:nvCxnSpPr>
        <p:spPr>
          <a:xfrm>
            <a:off x="9857700" y="3794193"/>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305" name="Google Shape;305;p24"/>
          <p:cNvCxnSpPr/>
          <p:nvPr/>
        </p:nvCxnSpPr>
        <p:spPr>
          <a:xfrm flipH="1" rot="10800000">
            <a:off x="11142750" y="3777953"/>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306" name="Google Shape;306;p24"/>
          <p:cNvSpPr txBox="1"/>
          <p:nvPr/>
        </p:nvSpPr>
        <p:spPr>
          <a:xfrm>
            <a:off x="1053163" y="5036572"/>
            <a:ext cx="202183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LLM</a:t>
            </a:r>
            <a:endParaRPr b="1" sz="2800">
              <a:solidFill>
                <a:schemeClr val="dk1"/>
              </a:solidFill>
              <a:latin typeface="Calibri"/>
              <a:ea typeface="Calibri"/>
              <a:cs typeface="Calibri"/>
              <a:sym typeface="Calibri"/>
            </a:endParaRPr>
          </a:p>
        </p:txBody>
      </p:sp>
      <p:grpSp>
        <p:nvGrpSpPr>
          <p:cNvPr id="307" name="Google Shape;307;p24"/>
          <p:cNvGrpSpPr/>
          <p:nvPr/>
        </p:nvGrpSpPr>
        <p:grpSpPr>
          <a:xfrm>
            <a:off x="4635913" y="4239238"/>
            <a:ext cx="3157037" cy="1342612"/>
            <a:chOff x="4635913" y="4239238"/>
            <a:chExt cx="3157037" cy="1342612"/>
          </a:xfrm>
        </p:grpSpPr>
        <p:pic>
          <p:nvPicPr>
            <p:cNvPr id="308" name="Google Shape;308;p24"/>
            <p:cNvPicPr preferRelativeResize="0"/>
            <p:nvPr/>
          </p:nvPicPr>
          <p:blipFill rotWithShape="1">
            <a:blip r:embed="rId3">
              <a:alphaModFix/>
            </a:blip>
            <a:srcRect b="0" l="0" r="0" t="0"/>
            <a:stretch/>
          </p:blipFill>
          <p:spPr>
            <a:xfrm>
              <a:off x="6573750" y="4239238"/>
              <a:ext cx="1219200" cy="1219201"/>
            </a:xfrm>
            <a:prstGeom prst="rect">
              <a:avLst/>
            </a:prstGeom>
            <a:noFill/>
            <a:ln>
              <a:noFill/>
            </a:ln>
          </p:spPr>
        </p:pic>
        <p:sp>
          <p:nvSpPr>
            <p:cNvPr id="309" name="Google Shape;309;p24"/>
            <p:cNvSpPr txBox="1"/>
            <p:nvPr/>
          </p:nvSpPr>
          <p:spPr>
            <a:xfrm>
              <a:off x="4635913" y="5058630"/>
              <a:ext cx="202183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LLM</a:t>
              </a:r>
              <a:endParaRPr b="1" sz="2800">
                <a:solidFill>
                  <a:schemeClr val="dk1"/>
                </a:solidFill>
                <a:latin typeface="Calibri"/>
                <a:ea typeface="Calibri"/>
                <a:cs typeface="Calibri"/>
                <a:sym typeface="Calibri"/>
              </a:endParaRPr>
            </a:p>
          </p:txBody>
        </p:sp>
      </p:grpSp>
      <p:grpSp>
        <p:nvGrpSpPr>
          <p:cNvPr id="310" name="Google Shape;310;p24"/>
          <p:cNvGrpSpPr/>
          <p:nvPr/>
        </p:nvGrpSpPr>
        <p:grpSpPr>
          <a:xfrm>
            <a:off x="8218800" y="4227878"/>
            <a:ext cx="3141150" cy="1315434"/>
            <a:chOff x="8218800" y="4227878"/>
            <a:chExt cx="3141150" cy="1315434"/>
          </a:xfrm>
        </p:grpSpPr>
        <p:pic>
          <p:nvPicPr>
            <p:cNvPr id="311" name="Google Shape;311;p24"/>
            <p:cNvPicPr preferRelativeResize="0"/>
            <p:nvPr/>
          </p:nvPicPr>
          <p:blipFill rotWithShape="1">
            <a:blip r:embed="rId3">
              <a:alphaModFix/>
            </a:blip>
            <a:srcRect b="0" l="0" r="0" t="0"/>
            <a:stretch/>
          </p:blipFill>
          <p:spPr>
            <a:xfrm>
              <a:off x="10140750" y="4227878"/>
              <a:ext cx="1219200" cy="1219201"/>
            </a:xfrm>
            <a:prstGeom prst="rect">
              <a:avLst/>
            </a:prstGeom>
            <a:noFill/>
            <a:ln>
              <a:noFill/>
            </a:ln>
          </p:spPr>
        </p:pic>
        <p:sp>
          <p:nvSpPr>
            <p:cNvPr id="312" name="Google Shape;312;p24"/>
            <p:cNvSpPr txBox="1"/>
            <p:nvPr/>
          </p:nvSpPr>
          <p:spPr>
            <a:xfrm>
              <a:off x="8218800" y="5020092"/>
              <a:ext cx="202183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LLM</a:t>
              </a:r>
              <a:endParaRPr b="1" sz="2800">
                <a:solidFill>
                  <a:schemeClr val="dk1"/>
                </a:solidFill>
                <a:latin typeface="Calibri"/>
                <a:ea typeface="Calibri"/>
                <a:cs typeface="Calibri"/>
                <a:sym typeface="Calibri"/>
              </a:endParaRPr>
            </a:p>
          </p:txBody>
        </p:sp>
      </p:grpSp>
      <p:sp>
        <p:nvSpPr>
          <p:cNvPr id="313" name="Google Shape;313;p24"/>
          <p:cNvSpPr txBox="1"/>
          <p:nvPr/>
        </p:nvSpPr>
        <p:spPr>
          <a:xfrm>
            <a:off x="-479445" y="6024408"/>
            <a:ext cx="724539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Microsoft JhengHei"/>
                <a:ea typeface="Microsoft JhengHei"/>
                <a:cs typeface="Microsoft JhengHei"/>
                <a:sym typeface="Microsoft JhengHei"/>
              </a:rPr>
              <a:t>一直都在做接龍</a:t>
            </a:r>
            <a:endParaRPr/>
          </a:p>
        </p:txBody>
      </p:sp>
      <p:sp>
        <p:nvSpPr>
          <p:cNvPr id="314" name="Google Shape;314;p24"/>
          <p:cNvSpPr/>
          <p:nvPr/>
        </p:nvSpPr>
        <p:spPr>
          <a:xfrm rot="5400000">
            <a:off x="6695051" y="1069041"/>
            <a:ext cx="339685" cy="9453915"/>
          </a:xfrm>
          <a:prstGeom prst="rightBrace">
            <a:avLst>
              <a:gd fmla="val 47318" name="adj1"/>
              <a:gd fmla="val 86942"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24"/>
          <p:cNvSpPr txBox="1"/>
          <p:nvPr/>
        </p:nvSpPr>
        <p:spPr>
          <a:xfrm>
            <a:off x="4708950" y="6022849"/>
            <a:ext cx="724539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Microsoft JhengHei"/>
                <a:ea typeface="Microsoft JhengHei"/>
                <a:cs typeface="Microsoft JhengHei"/>
                <a:sym typeface="Microsoft JhengHei"/>
              </a:rPr>
              <a:t>AI Agent 倚靠的是語言模型現有的能力</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9" name="Shape 319"/>
        <p:cNvGrpSpPr/>
        <p:nvPr/>
      </p:nvGrpSpPr>
      <p:grpSpPr>
        <a:xfrm>
          <a:off x="0" y="0"/>
          <a:ext cx="0" cy="0"/>
          <a:chOff x="0" y="0"/>
          <a:chExt cx="0" cy="0"/>
        </a:xfrm>
      </p:grpSpPr>
      <p:pic>
        <p:nvPicPr>
          <p:cNvPr descr="一張含有 地圖, 大自然 的圖片&#10;&#10;自動產生的描述" id="320" name="Google Shape;320;p25"/>
          <p:cNvPicPr preferRelativeResize="0"/>
          <p:nvPr/>
        </p:nvPicPr>
        <p:blipFill rotWithShape="1">
          <a:blip r:embed="rId3">
            <a:alphaModFix amt="40000"/>
          </a:blip>
          <a:srcRect b="12860" l="0" r="0" t="1912"/>
          <a:stretch/>
        </p:blipFill>
        <p:spPr>
          <a:xfrm>
            <a:off x="20" y="10"/>
            <a:ext cx="12191980" cy="6857990"/>
          </a:xfrm>
          <a:prstGeom prst="rect">
            <a:avLst/>
          </a:prstGeom>
          <a:noFill/>
          <a:ln>
            <a:noFill/>
          </a:ln>
        </p:spPr>
      </p:pic>
      <p:sp>
        <p:nvSpPr>
          <p:cNvPr id="321" name="Google Shape;321;p25"/>
          <p:cNvSpPr txBox="1"/>
          <p:nvPr>
            <p:ph type="ctrTitle"/>
          </p:nvPr>
        </p:nvSpPr>
        <p:spPr>
          <a:xfrm>
            <a:off x="965200" y="965200"/>
            <a:ext cx="10261600" cy="35648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8100"/>
              <a:buFont typeface="Microsoft JhengHei"/>
              <a:buNone/>
            </a:pPr>
            <a:br>
              <a:rPr b="1" lang="en-US" sz="8100">
                <a:latin typeface="Microsoft JhengHei"/>
                <a:ea typeface="Microsoft JhengHei"/>
                <a:cs typeface="Microsoft JhengHei"/>
                <a:sym typeface="Microsoft JhengHei"/>
              </a:rPr>
            </a:br>
            <a:r>
              <a:rPr b="1" lang="en-US" sz="8100">
                <a:latin typeface="Microsoft JhengHei"/>
                <a:ea typeface="Microsoft JhengHei"/>
                <a:cs typeface="Microsoft JhengHei"/>
                <a:sym typeface="Microsoft JhengHei"/>
              </a:rPr>
              <a:t>請注意在這堂課中</a:t>
            </a:r>
            <a:br>
              <a:rPr b="1" lang="en-US" sz="8100">
                <a:latin typeface="Microsoft JhengHei"/>
                <a:ea typeface="Microsoft JhengHei"/>
                <a:cs typeface="Microsoft JhengHei"/>
                <a:sym typeface="Microsoft JhengHei"/>
              </a:rPr>
            </a:br>
            <a:r>
              <a:rPr b="1" lang="en-US" sz="8100">
                <a:latin typeface="Microsoft JhengHei"/>
                <a:ea typeface="Microsoft JhengHei"/>
                <a:cs typeface="Microsoft JhengHei"/>
                <a:sym typeface="Microsoft JhengHei"/>
              </a:rPr>
              <a:t>沒有任何模型被訓練</a:t>
            </a:r>
            <a:endParaRPr/>
          </a:p>
        </p:txBody>
      </p:sp>
      <p:sp>
        <p:nvSpPr>
          <p:cNvPr id="322" name="Google Shape;322;p25"/>
          <p:cNvSpPr txBox="1"/>
          <p:nvPr>
            <p:ph idx="1" type="subTitle"/>
          </p:nvPr>
        </p:nvSpPr>
        <p:spPr>
          <a:xfrm>
            <a:off x="965200" y="4572002"/>
            <a:ext cx="10261600" cy="120299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t/>
            </a:r>
            <a:endParaRPr sz="3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AI Agent 不是最近才熱門</a:t>
            </a:r>
            <a:endParaRPr/>
          </a:p>
        </p:txBody>
      </p:sp>
      <p:sp>
        <p:nvSpPr>
          <p:cNvPr id="329" name="Google Shape;329;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Microsoft JhengHei"/>
                <a:ea typeface="Microsoft JhengHei"/>
                <a:cs typeface="Microsoft JhengHei"/>
                <a:sym typeface="Microsoft JhengHei"/>
              </a:rPr>
              <a:t>2023 年春天曾經爆紅過一次</a:t>
            </a:r>
            <a:endParaRPr>
              <a:latin typeface="Microsoft JhengHei"/>
              <a:ea typeface="Microsoft JhengHei"/>
              <a:cs typeface="Microsoft JhengHei"/>
              <a:sym typeface="Microsoft JhengHei"/>
            </a:endParaRPr>
          </a:p>
          <a:p>
            <a:pPr indent="-50800" lvl="0" marL="228600" rtl="0" algn="l">
              <a:lnSpc>
                <a:spcPct val="90000"/>
              </a:lnSpc>
              <a:spcBef>
                <a:spcPts val="1000"/>
              </a:spcBef>
              <a:spcAft>
                <a:spcPts val="0"/>
              </a:spcAft>
              <a:buClr>
                <a:schemeClr val="dk1"/>
              </a:buClr>
              <a:buSzPts val="2800"/>
              <a:buNone/>
            </a:pPr>
            <a:r>
              <a:t/>
            </a:r>
            <a:endParaRPr>
              <a:latin typeface="Microsoft JhengHei"/>
              <a:ea typeface="Microsoft JhengHei"/>
              <a:cs typeface="Microsoft JhengHei"/>
              <a:sym typeface="Microsoft JhengHei"/>
            </a:endParaRPr>
          </a:p>
          <a:p>
            <a:pPr indent="-50800" lvl="0" marL="228600" rtl="0" algn="l">
              <a:lnSpc>
                <a:spcPct val="90000"/>
              </a:lnSpc>
              <a:spcBef>
                <a:spcPts val="1000"/>
              </a:spcBef>
              <a:spcAft>
                <a:spcPts val="0"/>
              </a:spcAft>
              <a:buClr>
                <a:schemeClr val="dk1"/>
              </a:buClr>
              <a:buSzPts val="2800"/>
              <a:buNone/>
            </a:pPr>
            <a:r>
              <a:t/>
            </a:r>
            <a:endParaRPr>
              <a:latin typeface="Microsoft JhengHei"/>
              <a:ea typeface="Microsoft JhengHei"/>
              <a:cs typeface="Microsoft JhengHei"/>
              <a:sym typeface="Microsoft JhengHei"/>
            </a:endParaRPr>
          </a:p>
          <a:p>
            <a:pPr indent="-50800" lvl="0" marL="228600" rtl="0" algn="l">
              <a:lnSpc>
                <a:spcPct val="90000"/>
              </a:lnSpc>
              <a:spcBef>
                <a:spcPts val="1000"/>
              </a:spcBef>
              <a:spcAft>
                <a:spcPts val="0"/>
              </a:spcAft>
              <a:buClr>
                <a:schemeClr val="dk1"/>
              </a:buClr>
              <a:buSzPts val="2800"/>
              <a:buNone/>
            </a:pPr>
            <a:r>
              <a:t/>
            </a:r>
            <a:endParaRPr>
              <a:latin typeface="Microsoft JhengHei"/>
              <a:ea typeface="Microsoft JhengHei"/>
              <a:cs typeface="Microsoft JhengHei"/>
              <a:sym typeface="Microsoft JhengHei"/>
            </a:endParaRPr>
          </a:p>
          <a:p>
            <a:pPr indent="-50800" lvl="0" marL="228600" rtl="0" algn="l">
              <a:lnSpc>
                <a:spcPct val="90000"/>
              </a:lnSpc>
              <a:spcBef>
                <a:spcPts val="1000"/>
              </a:spcBef>
              <a:spcAft>
                <a:spcPts val="0"/>
              </a:spcAft>
              <a:buClr>
                <a:schemeClr val="dk1"/>
              </a:buClr>
              <a:buSzPts val="2800"/>
              <a:buNone/>
            </a:pPr>
            <a:r>
              <a:t/>
            </a:r>
            <a:endParaRPr>
              <a:latin typeface="Microsoft JhengHei"/>
              <a:ea typeface="Microsoft JhengHei"/>
              <a:cs typeface="Microsoft JhengHei"/>
              <a:sym typeface="Microsoft JhengHei"/>
            </a:endParaRPr>
          </a:p>
          <a:p>
            <a:pPr indent="-50800" lvl="0" marL="228600" rtl="0" algn="l">
              <a:lnSpc>
                <a:spcPct val="90000"/>
              </a:lnSpc>
              <a:spcBef>
                <a:spcPts val="1000"/>
              </a:spcBef>
              <a:spcAft>
                <a:spcPts val="0"/>
              </a:spcAft>
              <a:buClr>
                <a:schemeClr val="dk1"/>
              </a:buClr>
              <a:buSzPts val="2800"/>
              <a:buNone/>
            </a:pPr>
            <a:r>
              <a:t/>
            </a:r>
            <a:endParaRPr>
              <a:latin typeface="Microsoft JhengHei"/>
              <a:ea typeface="Microsoft JhengHei"/>
              <a:cs typeface="Microsoft JhengHei"/>
              <a:sym typeface="Microsoft JhengHei"/>
            </a:endParaRPr>
          </a:p>
        </p:txBody>
      </p:sp>
      <p:pic>
        <p:nvPicPr>
          <p:cNvPr id="330" name="Google Shape;330;p26"/>
          <p:cNvPicPr preferRelativeResize="0"/>
          <p:nvPr/>
        </p:nvPicPr>
        <p:blipFill rotWithShape="1">
          <a:blip r:embed="rId3">
            <a:alphaModFix/>
          </a:blip>
          <a:srcRect b="0" l="0" r="0" t="0"/>
          <a:stretch/>
        </p:blipFill>
        <p:spPr>
          <a:xfrm>
            <a:off x="5306389" y="2421606"/>
            <a:ext cx="6253288" cy="3890294"/>
          </a:xfrm>
          <a:prstGeom prst="rect">
            <a:avLst/>
          </a:prstGeom>
          <a:noFill/>
          <a:ln>
            <a:noFill/>
          </a:ln>
        </p:spPr>
      </p:pic>
      <p:sp>
        <p:nvSpPr>
          <p:cNvPr id="331" name="Google Shape;331;p26"/>
          <p:cNvSpPr txBox="1"/>
          <p:nvPr/>
        </p:nvSpPr>
        <p:spPr>
          <a:xfrm>
            <a:off x="1367498" y="5274935"/>
            <a:ext cx="3657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https://youtu.be/eQNADlR0jSs?si=4yGZEluAUzKK2VD0</a:t>
            </a:r>
            <a:endParaRPr/>
          </a:p>
        </p:txBody>
      </p:sp>
      <p:sp>
        <p:nvSpPr>
          <p:cNvPr id="332" name="Google Shape;332;p26"/>
          <p:cNvSpPr txBox="1"/>
          <p:nvPr/>
        </p:nvSpPr>
        <p:spPr>
          <a:xfrm>
            <a:off x="1086207" y="2791490"/>
            <a:ext cx="36576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AutoGPT, AgentGPT, BabyAGI, Godmode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以 LLM 運行 AI Agent 的優勢</a:t>
            </a:r>
            <a:endParaRPr/>
          </a:p>
        </p:txBody>
      </p:sp>
      <p:sp>
        <p:nvSpPr>
          <p:cNvPr id="339" name="Google Shape;339;p27"/>
          <p:cNvSpPr/>
          <p:nvPr/>
        </p:nvSpPr>
        <p:spPr>
          <a:xfrm>
            <a:off x="4513654" y="2228796"/>
            <a:ext cx="1582346" cy="1028736"/>
          </a:xfrm>
          <a:prstGeom prst="roundRect">
            <a:avLst>
              <a:gd fmla="val 16667" name="adj"/>
            </a:avLst>
          </a:prstGeom>
          <a:gradFill>
            <a:gsLst>
              <a:gs pos="0">
                <a:srgbClr val="B0CAE9"/>
              </a:gs>
              <a:gs pos="50000">
                <a:srgbClr val="A1C1E4"/>
              </a:gs>
              <a:gs pos="100000">
                <a:srgbClr val="90B8E4"/>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Typical Agent</a:t>
            </a:r>
            <a:endParaRPr sz="2400">
              <a:solidFill>
                <a:schemeClr val="dk1"/>
              </a:solidFill>
              <a:latin typeface="Calibri"/>
              <a:ea typeface="Calibri"/>
              <a:cs typeface="Calibri"/>
              <a:sym typeface="Calibri"/>
            </a:endParaRPr>
          </a:p>
        </p:txBody>
      </p:sp>
      <p:cxnSp>
        <p:nvCxnSpPr>
          <p:cNvPr id="340" name="Google Shape;340;p27"/>
          <p:cNvCxnSpPr/>
          <p:nvPr/>
        </p:nvCxnSpPr>
        <p:spPr>
          <a:xfrm>
            <a:off x="3461852" y="2743128"/>
            <a:ext cx="994652" cy="0"/>
          </a:xfrm>
          <a:prstGeom prst="straightConnector1">
            <a:avLst/>
          </a:prstGeom>
          <a:noFill/>
          <a:ln cap="flat" cmpd="sng" w="38100">
            <a:solidFill>
              <a:schemeClr val="dk1"/>
            </a:solidFill>
            <a:prstDash val="solid"/>
            <a:miter lim="800000"/>
            <a:headEnd len="sm" w="sm" type="none"/>
            <a:tailEnd len="med" w="med" type="triangle"/>
          </a:ln>
        </p:spPr>
      </p:cxnSp>
      <p:sp>
        <p:nvSpPr>
          <p:cNvPr id="341" name="Google Shape;341;p27"/>
          <p:cNvSpPr/>
          <p:nvPr/>
        </p:nvSpPr>
        <p:spPr>
          <a:xfrm>
            <a:off x="4513654" y="4481476"/>
            <a:ext cx="1582346" cy="1028736"/>
          </a:xfrm>
          <a:prstGeom prst="roundRect">
            <a:avLst>
              <a:gd fmla="val 16667" name="adj"/>
            </a:avLst>
          </a:prstGeom>
          <a:gradFill>
            <a:gsLst>
              <a:gs pos="0">
                <a:srgbClr val="B0CAE9"/>
              </a:gs>
              <a:gs pos="50000">
                <a:srgbClr val="A1C1E4"/>
              </a:gs>
              <a:gs pos="100000">
                <a:srgbClr val="90B8E4"/>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LLM Agent</a:t>
            </a:r>
            <a:endParaRPr sz="2400">
              <a:solidFill>
                <a:schemeClr val="dk1"/>
              </a:solidFill>
              <a:latin typeface="Calibri"/>
              <a:ea typeface="Calibri"/>
              <a:cs typeface="Calibri"/>
              <a:sym typeface="Calibri"/>
            </a:endParaRPr>
          </a:p>
        </p:txBody>
      </p:sp>
      <p:sp>
        <p:nvSpPr>
          <p:cNvPr id="342" name="Google Shape;342;p27"/>
          <p:cNvSpPr txBox="1"/>
          <p:nvPr/>
        </p:nvSpPr>
        <p:spPr>
          <a:xfrm>
            <a:off x="4257077" y="3310235"/>
            <a:ext cx="20955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AlphaGo</a:t>
            </a:r>
            <a:endParaRPr sz="2400">
              <a:solidFill>
                <a:schemeClr val="dk1"/>
              </a:solidFill>
              <a:latin typeface="Calibri"/>
              <a:ea typeface="Calibri"/>
              <a:cs typeface="Calibri"/>
              <a:sym typeface="Calibri"/>
            </a:endParaRPr>
          </a:p>
        </p:txBody>
      </p:sp>
      <p:cxnSp>
        <p:nvCxnSpPr>
          <p:cNvPr id="343" name="Google Shape;343;p27"/>
          <p:cNvCxnSpPr/>
          <p:nvPr/>
        </p:nvCxnSpPr>
        <p:spPr>
          <a:xfrm>
            <a:off x="3461852" y="4995772"/>
            <a:ext cx="994652" cy="0"/>
          </a:xfrm>
          <a:prstGeom prst="straightConnector1">
            <a:avLst/>
          </a:prstGeom>
          <a:noFill/>
          <a:ln cap="flat" cmpd="sng" w="38100">
            <a:solidFill>
              <a:schemeClr val="dk1"/>
            </a:solidFill>
            <a:prstDash val="solid"/>
            <a:miter lim="800000"/>
            <a:headEnd len="sm" w="sm" type="none"/>
            <a:tailEnd len="med" w="med" type="triangle"/>
          </a:ln>
        </p:spPr>
      </p:cxnSp>
      <p:cxnSp>
        <p:nvCxnSpPr>
          <p:cNvPr id="344" name="Google Shape;344;p27"/>
          <p:cNvCxnSpPr/>
          <p:nvPr/>
        </p:nvCxnSpPr>
        <p:spPr>
          <a:xfrm>
            <a:off x="6153150" y="2724006"/>
            <a:ext cx="994652" cy="0"/>
          </a:xfrm>
          <a:prstGeom prst="straightConnector1">
            <a:avLst/>
          </a:prstGeom>
          <a:noFill/>
          <a:ln cap="flat" cmpd="sng" w="38100">
            <a:solidFill>
              <a:schemeClr val="dk1"/>
            </a:solidFill>
            <a:prstDash val="solid"/>
            <a:miter lim="800000"/>
            <a:headEnd len="sm" w="sm" type="none"/>
            <a:tailEnd len="med" w="med" type="triangle"/>
          </a:ln>
        </p:spPr>
      </p:cxnSp>
      <p:cxnSp>
        <p:nvCxnSpPr>
          <p:cNvPr id="345" name="Google Shape;345;p27"/>
          <p:cNvCxnSpPr/>
          <p:nvPr/>
        </p:nvCxnSpPr>
        <p:spPr>
          <a:xfrm>
            <a:off x="6153150" y="4976650"/>
            <a:ext cx="994652" cy="0"/>
          </a:xfrm>
          <a:prstGeom prst="straightConnector1">
            <a:avLst/>
          </a:prstGeom>
          <a:noFill/>
          <a:ln cap="flat" cmpd="sng" w="38100">
            <a:solidFill>
              <a:schemeClr val="dk1"/>
            </a:solidFill>
            <a:prstDash val="solid"/>
            <a:miter lim="800000"/>
            <a:headEnd len="sm" w="sm" type="none"/>
            <a:tailEnd len="med" w="med" type="triangle"/>
          </a:ln>
        </p:spPr>
      </p:cxnSp>
      <p:pic>
        <p:nvPicPr>
          <p:cNvPr id="346" name="Google Shape;346;p27"/>
          <p:cNvPicPr preferRelativeResize="0"/>
          <p:nvPr/>
        </p:nvPicPr>
        <p:blipFill rotWithShape="1">
          <a:blip r:embed="rId3">
            <a:alphaModFix/>
          </a:blip>
          <a:srcRect b="0" l="0" r="0" t="0"/>
          <a:stretch/>
        </p:blipFill>
        <p:spPr>
          <a:xfrm>
            <a:off x="2128962" y="2133528"/>
            <a:ext cx="1219200" cy="1219200"/>
          </a:xfrm>
          <a:prstGeom prst="rect">
            <a:avLst/>
          </a:prstGeom>
          <a:noFill/>
          <a:ln>
            <a:noFill/>
          </a:ln>
        </p:spPr>
      </p:pic>
      <p:pic>
        <p:nvPicPr>
          <p:cNvPr id="347" name="Google Shape;347;p27"/>
          <p:cNvPicPr preferRelativeResize="0"/>
          <p:nvPr/>
        </p:nvPicPr>
        <p:blipFill rotWithShape="1">
          <a:blip r:embed="rId3">
            <a:alphaModFix/>
          </a:blip>
          <a:srcRect b="0" l="0" r="0" t="0"/>
          <a:stretch/>
        </p:blipFill>
        <p:spPr>
          <a:xfrm>
            <a:off x="2128962" y="4376656"/>
            <a:ext cx="1219200" cy="1219200"/>
          </a:xfrm>
          <a:prstGeom prst="rect">
            <a:avLst/>
          </a:prstGeom>
          <a:noFill/>
          <a:ln>
            <a:noFill/>
          </a:ln>
        </p:spPr>
      </p:pic>
      <p:sp>
        <p:nvSpPr>
          <p:cNvPr id="348" name="Google Shape;348;p27"/>
          <p:cNvSpPr txBox="1"/>
          <p:nvPr/>
        </p:nvSpPr>
        <p:spPr>
          <a:xfrm>
            <a:off x="7204952" y="2474123"/>
            <a:ext cx="31398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事先設定好有限行為</a:t>
            </a:r>
            <a:endParaRPr sz="2400">
              <a:solidFill>
                <a:schemeClr val="dk1"/>
              </a:solidFill>
              <a:latin typeface="Microsoft JhengHei"/>
              <a:ea typeface="Microsoft JhengHei"/>
              <a:cs typeface="Microsoft JhengHei"/>
              <a:sym typeface="Microsoft JhengHei"/>
            </a:endParaRPr>
          </a:p>
        </p:txBody>
      </p:sp>
      <p:sp>
        <p:nvSpPr>
          <p:cNvPr id="349" name="Google Shape;349;p27"/>
          <p:cNvSpPr txBox="1"/>
          <p:nvPr/>
        </p:nvSpPr>
        <p:spPr>
          <a:xfrm>
            <a:off x="7261492" y="4726839"/>
            <a:ext cx="2362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近乎無限的可能</a:t>
            </a:r>
            <a:endParaRPr/>
          </a:p>
        </p:txBody>
      </p:sp>
      <p:sp>
        <p:nvSpPr>
          <p:cNvPr id="350" name="Google Shape;350;p27"/>
          <p:cNvSpPr txBox="1"/>
          <p:nvPr/>
        </p:nvSpPr>
        <p:spPr>
          <a:xfrm>
            <a:off x="7204952" y="2918170"/>
            <a:ext cx="313980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只能在棋盤上的 19x19 個位置落子</a:t>
            </a:r>
            <a:endParaRPr sz="2400">
              <a:solidFill>
                <a:schemeClr val="dk1"/>
              </a:solidFill>
              <a:latin typeface="Microsoft JhengHei"/>
              <a:ea typeface="Microsoft JhengHei"/>
              <a:cs typeface="Microsoft JhengHei"/>
              <a:sym typeface="Microsoft JhengHei"/>
            </a:endParaRPr>
          </a:p>
        </p:txBody>
      </p:sp>
      <p:sp>
        <p:nvSpPr>
          <p:cNvPr id="351" name="Google Shape;351;p27"/>
          <p:cNvSpPr txBox="1"/>
          <p:nvPr/>
        </p:nvSpPr>
        <p:spPr>
          <a:xfrm>
            <a:off x="7273936" y="5222229"/>
            <a:ext cx="31398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可以使用工具</a:t>
            </a:r>
            <a:endParaRPr sz="2400">
              <a:solidFill>
                <a:schemeClr val="dk1"/>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以 LLM 運行 AI Agent 的優勢</a:t>
            </a:r>
            <a:endParaRPr/>
          </a:p>
        </p:txBody>
      </p:sp>
      <p:pic>
        <p:nvPicPr>
          <p:cNvPr id="358" name="Google Shape;358;p28"/>
          <p:cNvPicPr preferRelativeResize="0"/>
          <p:nvPr/>
        </p:nvPicPr>
        <p:blipFill rotWithShape="1">
          <a:blip r:embed="rId3">
            <a:alphaModFix/>
          </a:blip>
          <a:srcRect b="0" l="0" r="0" t="0"/>
          <a:stretch/>
        </p:blipFill>
        <p:spPr>
          <a:xfrm>
            <a:off x="4220292" y="2247899"/>
            <a:ext cx="1219200" cy="1219201"/>
          </a:xfrm>
          <a:prstGeom prst="rect">
            <a:avLst/>
          </a:prstGeom>
          <a:noFill/>
          <a:ln>
            <a:noFill/>
          </a:ln>
        </p:spPr>
      </p:pic>
      <p:pic>
        <p:nvPicPr>
          <p:cNvPr id="359" name="Google Shape;359;p28"/>
          <p:cNvPicPr preferRelativeResize="0"/>
          <p:nvPr/>
        </p:nvPicPr>
        <p:blipFill rotWithShape="1">
          <a:blip r:embed="rId4">
            <a:alphaModFix/>
          </a:blip>
          <a:srcRect b="0" l="0" r="0" t="0"/>
          <a:stretch/>
        </p:blipFill>
        <p:spPr>
          <a:xfrm>
            <a:off x="9533809" y="2247900"/>
            <a:ext cx="1219200" cy="1219200"/>
          </a:xfrm>
          <a:prstGeom prst="rect">
            <a:avLst/>
          </a:prstGeom>
          <a:noFill/>
          <a:ln>
            <a:noFill/>
          </a:ln>
        </p:spPr>
      </p:pic>
      <p:sp>
        <p:nvSpPr>
          <p:cNvPr id="360" name="Google Shape;360;p28"/>
          <p:cNvSpPr txBox="1"/>
          <p:nvPr/>
        </p:nvSpPr>
        <p:spPr>
          <a:xfrm>
            <a:off x="1984743" y="2986746"/>
            <a:ext cx="2356105"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AI programmer</a:t>
            </a:r>
            <a:endParaRPr sz="2400">
              <a:solidFill>
                <a:schemeClr val="dk1"/>
              </a:solidFill>
              <a:latin typeface="Calibri"/>
              <a:ea typeface="Calibri"/>
              <a:cs typeface="Calibri"/>
              <a:sym typeface="Calibri"/>
            </a:endParaRPr>
          </a:p>
        </p:txBody>
      </p:sp>
      <p:cxnSp>
        <p:nvCxnSpPr>
          <p:cNvPr id="361" name="Google Shape;361;p28"/>
          <p:cNvCxnSpPr/>
          <p:nvPr/>
        </p:nvCxnSpPr>
        <p:spPr>
          <a:xfrm rot="10800000">
            <a:off x="5728294" y="2886244"/>
            <a:ext cx="3663356" cy="0"/>
          </a:xfrm>
          <a:prstGeom prst="straightConnector1">
            <a:avLst/>
          </a:prstGeom>
          <a:noFill/>
          <a:ln cap="flat" cmpd="sng" w="57150">
            <a:solidFill>
              <a:schemeClr val="dk1"/>
            </a:solidFill>
            <a:prstDash val="solid"/>
            <a:miter lim="800000"/>
            <a:headEnd len="sm" w="sm" type="none"/>
            <a:tailEnd len="med" w="med" type="triangle"/>
          </a:ln>
        </p:spPr>
      </p:cxnSp>
      <p:sp>
        <p:nvSpPr>
          <p:cNvPr id="362" name="Google Shape;362;p28"/>
          <p:cNvSpPr txBox="1"/>
          <p:nvPr/>
        </p:nvSpPr>
        <p:spPr>
          <a:xfrm>
            <a:off x="6631602" y="2386479"/>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Reward = </a:t>
            </a:r>
            <a:r>
              <a:rPr lang="en-US" sz="24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pic>
        <p:nvPicPr>
          <p:cNvPr id="363" name="Google Shape;363;p28"/>
          <p:cNvPicPr preferRelativeResize="0"/>
          <p:nvPr/>
        </p:nvPicPr>
        <p:blipFill rotWithShape="1">
          <a:blip r:embed="rId3">
            <a:alphaModFix/>
          </a:blip>
          <a:srcRect b="0" l="0" r="0" t="0"/>
          <a:stretch/>
        </p:blipFill>
        <p:spPr>
          <a:xfrm>
            <a:off x="4220292" y="4624556"/>
            <a:ext cx="1219200" cy="1219201"/>
          </a:xfrm>
          <a:prstGeom prst="rect">
            <a:avLst/>
          </a:prstGeom>
          <a:noFill/>
          <a:ln>
            <a:noFill/>
          </a:ln>
        </p:spPr>
      </p:pic>
      <p:pic>
        <p:nvPicPr>
          <p:cNvPr id="364" name="Google Shape;364;p28"/>
          <p:cNvPicPr preferRelativeResize="0"/>
          <p:nvPr/>
        </p:nvPicPr>
        <p:blipFill rotWithShape="1">
          <a:blip r:embed="rId4">
            <a:alphaModFix/>
          </a:blip>
          <a:srcRect b="0" l="0" r="0" t="0"/>
          <a:stretch/>
        </p:blipFill>
        <p:spPr>
          <a:xfrm>
            <a:off x="9533809" y="4624557"/>
            <a:ext cx="1219200" cy="1219200"/>
          </a:xfrm>
          <a:prstGeom prst="rect">
            <a:avLst/>
          </a:prstGeom>
          <a:noFill/>
          <a:ln>
            <a:noFill/>
          </a:ln>
        </p:spPr>
      </p:pic>
      <p:cxnSp>
        <p:nvCxnSpPr>
          <p:cNvPr id="365" name="Google Shape;365;p28"/>
          <p:cNvCxnSpPr/>
          <p:nvPr/>
        </p:nvCxnSpPr>
        <p:spPr>
          <a:xfrm rot="10800000">
            <a:off x="5728294" y="5262901"/>
            <a:ext cx="3663356" cy="0"/>
          </a:xfrm>
          <a:prstGeom prst="straightConnector1">
            <a:avLst/>
          </a:prstGeom>
          <a:noFill/>
          <a:ln cap="flat" cmpd="sng" w="57150">
            <a:solidFill>
              <a:schemeClr val="dk1"/>
            </a:solidFill>
            <a:prstDash val="solid"/>
            <a:miter lim="800000"/>
            <a:headEnd len="sm" w="sm" type="none"/>
            <a:tailEnd len="med" w="med" type="triangle"/>
          </a:ln>
        </p:spPr>
      </p:cxnSp>
      <p:sp>
        <p:nvSpPr>
          <p:cNvPr id="366" name="Google Shape;366;p28"/>
          <p:cNvSpPr txBox="1"/>
          <p:nvPr/>
        </p:nvSpPr>
        <p:spPr>
          <a:xfrm>
            <a:off x="952500" y="1937875"/>
            <a:ext cx="235610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u="sng">
                <a:solidFill>
                  <a:schemeClr val="dk1"/>
                </a:solidFill>
                <a:latin typeface="Calibri"/>
                <a:ea typeface="Calibri"/>
                <a:cs typeface="Calibri"/>
                <a:sym typeface="Calibri"/>
              </a:rPr>
              <a:t>Typical Agent</a:t>
            </a:r>
            <a:endParaRPr sz="2800" u="sng">
              <a:solidFill>
                <a:schemeClr val="dk1"/>
              </a:solidFill>
              <a:latin typeface="Calibri"/>
              <a:ea typeface="Calibri"/>
              <a:cs typeface="Calibri"/>
              <a:sym typeface="Calibri"/>
            </a:endParaRPr>
          </a:p>
        </p:txBody>
      </p:sp>
      <p:sp>
        <p:nvSpPr>
          <p:cNvPr id="367" name="Google Shape;367;p28"/>
          <p:cNvSpPr txBox="1"/>
          <p:nvPr/>
        </p:nvSpPr>
        <p:spPr>
          <a:xfrm>
            <a:off x="952500" y="3987986"/>
            <a:ext cx="235610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u="sng">
                <a:solidFill>
                  <a:schemeClr val="dk1"/>
                </a:solidFill>
                <a:latin typeface="Calibri"/>
                <a:ea typeface="Calibri"/>
                <a:cs typeface="Calibri"/>
                <a:sym typeface="Calibri"/>
              </a:rPr>
              <a:t>LLM Agent</a:t>
            </a:r>
            <a:endParaRPr sz="2800" u="sng">
              <a:solidFill>
                <a:schemeClr val="dk1"/>
              </a:solidFill>
              <a:latin typeface="Calibri"/>
              <a:ea typeface="Calibri"/>
              <a:cs typeface="Calibri"/>
              <a:sym typeface="Calibri"/>
            </a:endParaRPr>
          </a:p>
        </p:txBody>
      </p:sp>
      <p:sp>
        <p:nvSpPr>
          <p:cNvPr id="368" name="Google Shape;368;p28"/>
          <p:cNvSpPr txBox="1"/>
          <p:nvPr/>
        </p:nvSpPr>
        <p:spPr>
          <a:xfrm>
            <a:off x="9095659" y="1690688"/>
            <a:ext cx="20955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Compile Error</a:t>
            </a:r>
            <a:endParaRPr sz="2400">
              <a:solidFill>
                <a:schemeClr val="dk1"/>
              </a:solidFill>
              <a:latin typeface="Calibri"/>
              <a:ea typeface="Calibri"/>
              <a:cs typeface="Calibri"/>
              <a:sym typeface="Calibri"/>
            </a:endParaRPr>
          </a:p>
        </p:txBody>
      </p:sp>
      <p:sp>
        <p:nvSpPr>
          <p:cNvPr id="369" name="Google Shape;369;p28"/>
          <p:cNvSpPr txBox="1"/>
          <p:nvPr/>
        </p:nvSpPr>
        <p:spPr>
          <a:xfrm>
            <a:off x="9076609" y="4143840"/>
            <a:ext cx="20955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Compile Error</a:t>
            </a:r>
            <a:endParaRPr sz="2400">
              <a:solidFill>
                <a:schemeClr val="dk1"/>
              </a:solidFill>
              <a:latin typeface="Calibri"/>
              <a:ea typeface="Calibri"/>
              <a:cs typeface="Calibri"/>
              <a:sym typeface="Calibri"/>
            </a:endParaRPr>
          </a:p>
        </p:txBody>
      </p:sp>
      <p:sp>
        <p:nvSpPr>
          <p:cNvPr id="370" name="Google Shape;370;p28"/>
          <p:cNvSpPr txBox="1"/>
          <p:nvPr/>
        </p:nvSpPr>
        <p:spPr>
          <a:xfrm>
            <a:off x="6437199" y="3015129"/>
            <a:ext cx="244500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為什麼是 -1???</a:t>
            </a:r>
            <a:endParaRPr sz="2400">
              <a:solidFill>
                <a:schemeClr val="dk1"/>
              </a:solidFill>
              <a:latin typeface="Microsoft JhengHei"/>
              <a:ea typeface="Microsoft JhengHei"/>
              <a:cs typeface="Microsoft JhengHei"/>
              <a:sym typeface="Microsoft JhengHei"/>
            </a:endParaRPr>
          </a:p>
        </p:txBody>
      </p:sp>
      <p:pic>
        <p:nvPicPr>
          <p:cNvPr id="371" name="Google Shape;371;p28"/>
          <p:cNvPicPr preferRelativeResize="0"/>
          <p:nvPr/>
        </p:nvPicPr>
        <p:blipFill rotWithShape="1">
          <a:blip r:embed="rId5">
            <a:alphaModFix/>
          </a:blip>
          <a:srcRect b="0" l="0" r="0" t="0"/>
          <a:stretch/>
        </p:blipFill>
        <p:spPr>
          <a:xfrm>
            <a:off x="7050102" y="4409004"/>
            <a:ext cx="1219200" cy="1219200"/>
          </a:xfrm>
          <a:prstGeom prst="rect">
            <a:avLst/>
          </a:prstGeom>
          <a:noFill/>
          <a:ln>
            <a:noFill/>
          </a:ln>
        </p:spPr>
      </p:pic>
      <p:sp>
        <p:nvSpPr>
          <p:cNvPr id="372" name="Google Shape;372;p28"/>
          <p:cNvSpPr txBox="1"/>
          <p:nvPr/>
        </p:nvSpPr>
        <p:spPr>
          <a:xfrm>
            <a:off x="6437199" y="5612924"/>
            <a:ext cx="244500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更多資訊</a:t>
            </a:r>
            <a:endParaRPr/>
          </a:p>
        </p:txBody>
      </p:sp>
      <p:sp>
        <p:nvSpPr>
          <p:cNvPr id="373" name="Google Shape;373;p28"/>
          <p:cNvSpPr txBox="1"/>
          <p:nvPr/>
        </p:nvSpPr>
        <p:spPr>
          <a:xfrm>
            <a:off x="1919891" y="5223852"/>
            <a:ext cx="2356105"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AI programmer</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AI Agent 舉例：AI 村民組成的虛擬村莊</a:t>
            </a:r>
            <a:endParaRPr/>
          </a:p>
        </p:txBody>
      </p:sp>
      <p:sp>
        <p:nvSpPr>
          <p:cNvPr id="380" name="Google Shape;380;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81" name="Google Shape;381;p29"/>
          <p:cNvPicPr preferRelativeResize="0"/>
          <p:nvPr/>
        </p:nvPicPr>
        <p:blipFill rotWithShape="1">
          <a:blip r:embed="rId3">
            <a:alphaModFix/>
          </a:blip>
          <a:srcRect b="0" l="0" r="0" t="0"/>
          <a:stretch/>
        </p:blipFill>
        <p:spPr>
          <a:xfrm>
            <a:off x="1184186" y="1418044"/>
            <a:ext cx="9823628" cy="5166500"/>
          </a:xfrm>
          <a:prstGeom prst="rect">
            <a:avLst/>
          </a:prstGeom>
          <a:noFill/>
          <a:ln>
            <a:noFill/>
          </a:ln>
        </p:spPr>
      </p:pic>
      <p:sp>
        <p:nvSpPr>
          <p:cNvPr id="382" name="Google Shape;382;p29"/>
          <p:cNvSpPr txBox="1"/>
          <p:nvPr/>
        </p:nvSpPr>
        <p:spPr>
          <a:xfrm>
            <a:off x="8624596" y="361464"/>
            <a:ext cx="35674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33"/>
              </a:buClr>
              <a:buSzPts val="1800"/>
              <a:buFont typeface="Arial"/>
              <a:buNone/>
            </a:pPr>
            <a:r>
              <a:rPr b="0" i="0" lang="en-US" sz="1800" u="none" cap="none" strike="noStrike">
                <a:solidFill>
                  <a:srgbClr val="333333"/>
                </a:solidFill>
                <a:latin typeface="Arial"/>
                <a:ea typeface="Arial"/>
                <a:cs typeface="Arial"/>
                <a:sym typeface="Arial"/>
              </a:rPr>
              <a:t>https://arxiv.org/abs/2304.03442</a:t>
            </a:r>
            <a:endParaRPr b="0" i="0" sz="1800" u="none" cap="none" strike="noStrike">
              <a:solidFill>
                <a:srgbClr val="000000"/>
              </a:solidFill>
              <a:latin typeface="Calibri"/>
              <a:ea typeface="Calibri"/>
              <a:cs typeface="Calibri"/>
              <a:sym typeface="Calibri"/>
            </a:endParaRPr>
          </a:p>
        </p:txBody>
      </p:sp>
      <p:sp>
        <p:nvSpPr>
          <p:cNvPr id="383" name="Google Shape;383;p29"/>
          <p:cNvSpPr txBox="1"/>
          <p:nvPr/>
        </p:nvSpPr>
        <p:spPr>
          <a:xfrm>
            <a:off x="6811347" y="45522"/>
            <a:ext cx="720323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https://youtu.be/G44Lkj7XDsA?si=cMbKG3tqPbIgnnBq</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30"/>
          <p:cNvPicPr preferRelativeResize="0"/>
          <p:nvPr/>
        </p:nvPicPr>
        <p:blipFill rotWithShape="1">
          <a:blip r:embed="rId3">
            <a:alphaModFix/>
          </a:blip>
          <a:srcRect b="0" l="0" r="0" t="0"/>
          <a:stretch/>
        </p:blipFill>
        <p:spPr>
          <a:xfrm>
            <a:off x="8352709" y="3441064"/>
            <a:ext cx="1219200" cy="1219200"/>
          </a:xfrm>
          <a:prstGeom prst="rect">
            <a:avLst/>
          </a:prstGeom>
          <a:noFill/>
          <a:ln>
            <a:noFill/>
          </a:ln>
        </p:spPr>
      </p:pic>
      <p:cxnSp>
        <p:nvCxnSpPr>
          <p:cNvPr id="390" name="Google Shape;390;p30"/>
          <p:cNvCxnSpPr/>
          <p:nvPr/>
        </p:nvCxnSpPr>
        <p:spPr>
          <a:xfrm>
            <a:off x="3674110" y="5808980"/>
            <a:ext cx="2021840" cy="0"/>
          </a:xfrm>
          <a:prstGeom prst="straightConnector1">
            <a:avLst/>
          </a:prstGeom>
          <a:noFill/>
          <a:ln cap="flat" cmpd="sng" w="57150">
            <a:solidFill>
              <a:schemeClr val="dk1"/>
            </a:solidFill>
            <a:prstDash val="solid"/>
            <a:miter lim="800000"/>
            <a:headEnd len="sm" w="sm" type="none"/>
            <a:tailEnd len="med" w="med" type="triangle"/>
          </a:ln>
        </p:spPr>
      </p:cxnSp>
      <p:cxnSp>
        <p:nvCxnSpPr>
          <p:cNvPr id="391" name="Google Shape;391;p30"/>
          <p:cNvCxnSpPr/>
          <p:nvPr/>
        </p:nvCxnSpPr>
        <p:spPr>
          <a:xfrm>
            <a:off x="3653790" y="4726940"/>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392" name="Google Shape;392;p30"/>
          <p:cNvCxnSpPr/>
          <p:nvPr/>
        </p:nvCxnSpPr>
        <p:spPr>
          <a:xfrm rot="10800000">
            <a:off x="8977630" y="4726940"/>
            <a:ext cx="0" cy="1082040"/>
          </a:xfrm>
          <a:prstGeom prst="straightConnector1">
            <a:avLst/>
          </a:prstGeom>
          <a:noFill/>
          <a:ln cap="flat" cmpd="sng" w="57150">
            <a:solidFill>
              <a:schemeClr val="dk1"/>
            </a:solidFill>
            <a:prstDash val="solid"/>
            <a:miter lim="800000"/>
            <a:headEnd len="sm" w="sm" type="none"/>
            <a:tailEnd len="med" w="med" type="triangle"/>
          </a:ln>
        </p:spPr>
      </p:cxnSp>
      <p:cxnSp>
        <p:nvCxnSpPr>
          <p:cNvPr id="393" name="Google Shape;393;p30"/>
          <p:cNvCxnSpPr/>
          <p:nvPr/>
        </p:nvCxnSpPr>
        <p:spPr>
          <a:xfrm rot="10800000">
            <a:off x="3674110" y="2100264"/>
            <a:ext cx="1746169" cy="0"/>
          </a:xfrm>
          <a:prstGeom prst="straightConnector1">
            <a:avLst/>
          </a:prstGeom>
          <a:noFill/>
          <a:ln cap="flat" cmpd="sng" w="57150">
            <a:solidFill>
              <a:schemeClr val="dk1"/>
            </a:solidFill>
            <a:prstDash val="solid"/>
            <a:miter lim="800000"/>
            <a:headEnd len="sm" w="sm" type="none"/>
            <a:tailEnd len="sm" w="sm" type="none"/>
          </a:ln>
        </p:spPr>
      </p:cxnSp>
      <p:cxnSp>
        <p:nvCxnSpPr>
          <p:cNvPr id="394" name="Google Shape;394;p30"/>
          <p:cNvCxnSpPr/>
          <p:nvPr/>
        </p:nvCxnSpPr>
        <p:spPr>
          <a:xfrm rot="10800000">
            <a:off x="8977630" y="2100264"/>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395" name="Google Shape;395;p30"/>
          <p:cNvCxnSpPr/>
          <p:nvPr/>
        </p:nvCxnSpPr>
        <p:spPr>
          <a:xfrm>
            <a:off x="3653790" y="2100264"/>
            <a:ext cx="0" cy="1082040"/>
          </a:xfrm>
          <a:prstGeom prst="straightConnector1">
            <a:avLst/>
          </a:prstGeom>
          <a:noFill/>
          <a:ln cap="flat" cmpd="sng" w="57150">
            <a:solidFill>
              <a:schemeClr val="dk1"/>
            </a:solidFill>
            <a:prstDash val="solid"/>
            <a:miter lim="800000"/>
            <a:headEnd len="sm" w="sm" type="none"/>
            <a:tailEnd len="med" w="med" type="triangle"/>
          </a:ln>
        </p:spPr>
      </p:cxnSp>
      <p:sp>
        <p:nvSpPr>
          <p:cNvPr id="396" name="Google Shape;396;p30"/>
          <p:cNvSpPr txBox="1"/>
          <p:nvPr/>
        </p:nvSpPr>
        <p:spPr>
          <a:xfrm>
            <a:off x="1385448" y="3182304"/>
            <a:ext cx="10160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cxnSp>
        <p:nvCxnSpPr>
          <p:cNvPr id="397" name="Google Shape;397;p30"/>
          <p:cNvCxnSpPr/>
          <p:nvPr/>
        </p:nvCxnSpPr>
        <p:spPr>
          <a:xfrm>
            <a:off x="2401448" y="3541068"/>
            <a:ext cx="503002" cy="230832"/>
          </a:xfrm>
          <a:prstGeom prst="straightConnector1">
            <a:avLst/>
          </a:prstGeom>
          <a:noFill/>
          <a:ln cap="flat" cmpd="sng" w="57150">
            <a:solidFill>
              <a:schemeClr val="dk1"/>
            </a:solidFill>
            <a:prstDash val="solid"/>
            <a:miter lim="800000"/>
            <a:headEnd len="sm" w="sm" type="none"/>
            <a:tailEnd len="med" w="med" type="triangle"/>
          </a:ln>
        </p:spPr>
      </p:cxnSp>
      <p:sp>
        <p:nvSpPr>
          <p:cNvPr id="398" name="Google Shape;398;p30"/>
          <p:cNvSpPr txBox="1"/>
          <p:nvPr/>
        </p:nvSpPr>
        <p:spPr>
          <a:xfrm>
            <a:off x="5330190" y="5578147"/>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a:t>
            </a:r>
            <a:endParaRPr sz="2400">
              <a:solidFill>
                <a:schemeClr val="dk1"/>
              </a:solidFill>
              <a:latin typeface="Calibri"/>
              <a:ea typeface="Calibri"/>
              <a:cs typeface="Calibri"/>
              <a:sym typeface="Calibri"/>
            </a:endParaRPr>
          </a:p>
        </p:txBody>
      </p:sp>
      <p:cxnSp>
        <p:nvCxnSpPr>
          <p:cNvPr id="399" name="Google Shape;399;p30"/>
          <p:cNvCxnSpPr/>
          <p:nvPr/>
        </p:nvCxnSpPr>
        <p:spPr>
          <a:xfrm rot="10800000">
            <a:off x="6930309" y="5808979"/>
            <a:ext cx="2027001" cy="0"/>
          </a:xfrm>
          <a:prstGeom prst="straightConnector1">
            <a:avLst/>
          </a:prstGeom>
          <a:noFill/>
          <a:ln cap="flat" cmpd="sng" w="57150">
            <a:solidFill>
              <a:schemeClr val="dk1"/>
            </a:solidFill>
            <a:prstDash val="solid"/>
            <a:miter lim="800000"/>
            <a:headEnd len="sm" w="sm" type="none"/>
            <a:tailEnd len="sm" w="sm" type="none"/>
          </a:ln>
        </p:spPr>
      </p:cxnSp>
      <p:sp>
        <p:nvSpPr>
          <p:cNvPr id="400" name="Google Shape;400;p30"/>
          <p:cNvSpPr txBox="1"/>
          <p:nvPr/>
        </p:nvSpPr>
        <p:spPr>
          <a:xfrm>
            <a:off x="5302824" y="1842360"/>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Observation</a:t>
            </a:r>
            <a:endParaRPr sz="2400">
              <a:solidFill>
                <a:schemeClr val="dk1"/>
              </a:solidFill>
              <a:latin typeface="Calibri"/>
              <a:ea typeface="Calibri"/>
              <a:cs typeface="Calibri"/>
              <a:sym typeface="Calibri"/>
            </a:endParaRPr>
          </a:p>
        </p:txBody>
      </p:sp>
      <p:cxnSp>
        <p:nvCxnSpPr>
          <p:cNvPr id="401" name="Google Shape;401;p30"/>
          <p:cNvCxnSpPr/>
          <p:nvPr/>
        </p:nvCxnSpPr>
        <p:spPr>
          <a:xfrm rot="10800000">
            <a:off x="7178614" y="2100263"/>
            <a:ext cx="1754485" cy="0"/>
          </a:xfrm>
          <a:prstGeom prst="straightConnector1">
            <a:avLst/>
          </a:prstGeom>
          <a:noFill/>
          <a:ln cap="flat" cmpd="sng" w="57150">
            <a:solidFill>
              <a:schemeClr val="dk1"/>
            </a:solidFill>
            <a:prstDash val="solid"/>
            <a:miter lim="800000"/>
            <a:headEnd len="sm" w="sm" type="none"/>
            <a:tailEnd len="med" w="med" type="triangle"/>
          </a:ln>
        </p:spPr>
      </p:cxnSp>
      <p:pic>
        <p:nvPicPr>
          <p:cNvPr id="402" name="Google Shape;402;p30"/>
          <p:cNvPicPr preferRelativeResize="0"/>
          <p:nvPr/>
        </p:nvPicPr>
        <p:blipFill rotWithShape="1">
          <a:blip r:embed="rId4">
            <a:alphaModFix/>
          </a:blip>
          <a:srcRect b="0" l="0" r="0" t="0"/>
          <a:stretch/>
        </p:blipFill>
        <p:spPr>
          <a:xfrm>
            <a:off x="2913448" y="3200691"/>
            <a:ext cx="1352168" cy="1483023"/>
          </a:xfrm>
          <a:prstGeom prst="rect">
            <a:avLst/>
          </a:prstGeom>
          <a:noFill/>
          <a:ln>
            <a:noFill/>
          </a:ln>
        </p:spPr>
      </p:pic>
      <p:sp>
        <p:nvSpPr>
          <p:cNvPr id="403" name="Google Shape;403;p30"/>
          <p:cNvSpPr txBox="1"/>
          <p:nvPr/>
        </p:nvSpPr>
        <p:spPr>
          <a:xfrm>
            <a:off x="111024" y="3656484"/>
            <a:ext cx="245624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舉辦情人節派對、準備考試 ……</a:t>
            </a:r>
            <a:endParaRPr sz="2400">
              <a:solidFill>
                <a:schemeClr val="dk1"/>
              </a:solidFill>
              <a:latin typeface="Microsoft JhengHei"/>
              <a:ea typeface="Microsoft JhengHei"/>
              <a:cs typeface="Microsoft JhengHei"/>
              <a:sym typeface="Microsoft JhengHei"/>
            </a:endParaRPr>
          </a:p>
        </p:txBody>
      </p:sp>
      <p:pic>
        <p:nvPicPr>
          <p:cNvPr id="404" name="Google Shape;404;p30"/>
          <p:cNvPicPr preferRelativeResize="0"/>
          <p:nvPr/>
        </p:nvPicPr>
        <p:blipFill rotWithShape="1">
          <a:blip r:embed="rId5">
            <a:alphaModFix/>
          </a:blip>
          <a:srcRect b="0" l="0" r="0" t="0"/>
          <a:stretch/>
        </p:blipFill>
        <p:spPr>
          <a:xfrm>
            <a:off x="3277695" y="61188"/>
            <a:ext cx="6081428" cy="1764437"/>
          </a:xfrm>
          <a:prstGeom prst="rect">
            <a:avLst/>
          </a:prstGeom>
          <a:noFill/>
          <a:ln>
            <a:noFill/>
          </a:ln>
        </p:spPr>
      </p:pic>
      <p:sp>
        <p:nvSpPr>
          <p:cNvPr id="405" name="Google Shape;405;p30"/>
          <p:cNvSpPr txBox="1"/>
          <p:nvPr/>
        </p:nvSpPr>
        <p:spPr>
          <a:xfrm>
            <a:off x="4718624" y="5061347"/>
            <a:ext cx="316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"getting ready for bed“</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AI Agent 舉例：Minecraft 中的 AI NPC</a:t>
            </a:r>
            <a:endParaRPr/>
          </a:p>
        </p:txBody>
      </p:sp>
      <p:pic>
        <p:nvPicPr>
          <p:cNvPr id="411" name="Google Shape;411;p31"/>
          <p:cNvPicPr preferRelativeResize="0"/>
          <p:nvPr/>
        </p:nvPicPr>
        <p:blipFill rotWithShape="1">
          <a:blip r:embed="rId3">
            <a:alphaModFix/>
          </a:blip>
          <a:srcRect b="0" l="0" r="0" t="0"/>
          <a:stretch/>
        </p:blipFill>
        <p:spPr>
          <a:xfrm>
            <a:off x="2303578" y="1552342"/>
            <a:ext cx="7584843" cy="4721535"/>
          </a:xfrm>
          <a:prstGeom prst="rect">
            <a:avLst/>
          </a:prstGeom>
          <a:noFill/>
          <a:ln>
            <a:noFill/>
          </a:ln>
        </p:spPr>
      </p:pic>
      <p:sp>
        <p:nvSpPr>
          <p:cNvPr id="412" name="Google Shape;412;p31"/>
          <p:cNvSpPr txBox="1"/>
          <p:nvPr/>
        </p:nvSpPr>
        <p:spPr>
          <a:xfrm>
            <a:off x="6939600" y="6311977"/>
            <a:ext cx="60910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https://www.youtube.com/watch?v=2tbaCn0Kl90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AI Agent 舉例：讓 AI 使用電腦</a:t>
            </a:r>
            <a:endParaRPr/>
          </a:p>
        </p:txBody>
      </p:sp>
      <p:sp>
        <p:nvSpPr>
          <p:cNvPr id="418" name="Google Shape;418;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19" name="Google Shape;419;p32"/>
          <p:cNvPicPr preferRelativeResize="0"/>
          <p:nvPr/>
        </p:nvPicPr>
        <p:blipFill rotWithShape="1">
          <a:blip r:embed="rId3">
            <a:alphaModFix/>
          </a:blip>
          <a:srcRect b="0" l="0" r="0" t="0"/>
          <a:stretch/>
        </p:blipFill>
        <p:spPr>
          <a:xfrm>
            <a:off x="3995202" y="1844026"/>
            <a:ext cx="7668695" cy="4648849"/>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420" name="Google Shape;420;p32"/>
          <p:cNvSpPr txBox="1"/>
          <p:nvPr/>
        </p:nvSpPr>
        <p:spPr>
          <a:xfrm>
            <a:off x="1051978" y="5467331"/>
            <a:ext cx="272944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icrosoft JhengHei"/>
                <a:ea typeface="Microsoft JhengHei"/>
                <a:cs typeface="Microsoft JhengHei"/>
                <a:sym typeface="Microsoft JhengHei"/>
              </a:rPr>
              <a:t>Computer Use, </a:t>
            </a:r>
            <a:endParaRPr/>
          </a:p>
          <a:p>
            <a:pPr indent="0" lvl="0" marL="0" marR="0" rtl="0" algn="l">
              <a:spcBef>
                <a:spcPts val="0"/>
              </a:spcBef>
              <a:spcAft>
                <a:spcPts val="0"/>
              </a:spcAft>
              <a:buNone/>
            </a:pPr>
            <a:r>
              <a:rPr lang="en-US" sz="2800">
                <a:solidFill>
                  <a:schemeClr val="dk1"/>
                </a:solidFill>
                <a:latin typeface="Microsoft JhengHei"/>
                <a:ea typeface="Microsoft JhengHei"/>
                <a:cs typeface="Microsoft JhengHei"/>
                <a:sym typeface="Microsoft JhengHei"/>
              </a:rPr>
              <a:t>Operator </a:t>
            </a:r>
            <a:endParaRPr sz="2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AI Agent 舉例：讓 AI 使用電腦</a:t>
            </a:r>
            <a:endParaRPr/>
          </a:p>
        </p:txBody>
      </p:sp>
      <p:pic>
        <p:nvPicPr>
          <p:cNvPr id="426" name="Google Shape;426;p33"/>
          <p:cNvPicPr preferRelativeResize="0"/>
          <p:nvPr/>
        </p:nvPicPr>
        <p:blipFill rotWithShape="1">
          <a:blip r:embed="rId3">
            <a:alphaModFix/>
          </a:blip>
          <a:srcRect b="0" l="0" r="0" t="0"/>
          <a:stretch/>
        </p:blipFill>
        <p:spPr>
          <a:xfrm>
            <a:off x="3039192" y="3441063"/>
            <a:ext cx="1219200" cy="1219201"/>
          </a:xfrm>
          <a:prstGeom prst="rect">
            <a:avLst/>
          </a:prstGeom>
          <a:noFill/>
          <a:ln>
            <a:noFill/>
          </a:ln>
        </p:spPr>
      </p:pic>
      <p:pic>
        <p:nvPicPr>
          <p:cNvPr id="427" name="Google Shape;427;p33"/>
          <p:cNvPicPr preferRelativeResize="0"/>
          <p:nvPr/>
        </p:nvPicPr>
        <p:blipFill rotWithShape="1">
          <a:blip r:embed="rId4">
            <a:alphaModFix/>
          </a:blip>
          <a:srcRect b="0" l="0" r="0" t="0"/>
          <a:stretch/>
        </p:blipFill>
        <p:spPr>
          <a:xfrm>
            <a:off x="8352709" y="3441064"/>
            <a:ext cx="1219200" cy="1219200"/>
          </a:xfrm>
          <a:prstGeom prst="rect">
            <a:avLst/>
          </a:prstGeom>
          <a:noFill/>
          <a:ln>
            <a:noFill/>
          </a:ln>
        </p:spPr>
      </p:pic>
      <p:cxnSp>
        <p:nvCxnSpPr>
          <p:cNvPr id="428" name="Google Shape;428;p33"/>
          <p:cNvCxnSpPr/>
          <p:nvPr/>
        </p:nvCxnSpPr>
        <p:spPr>
          <a:xfrm>
            <a:off x="3674110" y="5808980"/>
            <a:ext cx="2021840" cy="0"/>
          </a:xfrm>
          <a:prstGeom prst="straightConnector1">
            <a:avLst/>
          </a:prstGeom>
          <a:noFill/>
          <a:ln cap="flat" cmpd="sng" w="57150">
            <a:solidFill>
              <a:schemeClr val="dk1"/>
            </a:solidFill>
            <a:prstDash val="solid"/>
            <a:miter lim="800000"/>
            <a:headEnd len="sm" w="sm" type="none"/>
            <a:tailEnd len="med" w="med" type="triangle"/>
          </a:ln>
        </p:spPr>
      </p:cxnSp>
      <p:cxnSp>
        <p:nvCxnSpPr>
          <p:cNvPr id="429" name="Google Shape;429;p33"/>
          <p:cNvCxnSpPr/>
          <p:nvPr/>
        </p:nvCxnSpPr>
        <p:spPr>
          <a:xfrm>
            <a:off x="3653790" y="4726940"/>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430" name="Google Shape;430;p33"/>
          <p:cNvCxnSpPr/>
          <p:nvPr/>
        </p:nvCxnSpPr>
        <p:spPr>
          <a:xfrm rot="10800000">
            <a:off x="8977630" y="4726940"/>
            <a:ext cx="0" cy="1082040"/>
          </a:xfrm>
          <a:prstGeom prst="straightConnector1">
            <a:avLst/>
          </a:prstGeom>
          <a:noFill/>
          <a:ln cap="flat" cmpd="sng" w="57150">
            <a:solidFill>
              <a:schemeClr val="dk1"/>
            </a:solidFill>
            <a:prstDash val="solid"/>
            <a:miter lim="800000"/>
            <a:headEnd len="sm" w="sm" type="none"/>
            <a:tailEnd len="med" w="med" type="triangle"/>
          </a:ln>
        </p:spPr>
      </p:cxnSp>
      <p:cxnSp>
        <p:nvCxnSpPr>
          <p:cNvPr id="431" name="Google Shape;431;p33"/>
          <p:cNvCxnSpPr/>
          <p:nvPr/>
        </p:nvCxnSpPr>
        <p:spPr>
          <a:xfrm rot="10800000">
            <a:off x="3674110" y="2100264"/>
            <a:ext cx="1746169" cy="0"/>
          </a:xfrm>
          <a:prstGeom prst="straightConnector1">
            <a:avLst/>
          </a:prstGeom>
          <a:noFill/>
          <a:ln cap="flat" cmpd="sng" w="57150">
            <a:solidFill>
              <a:schemeClr val="dk1"/>
            </a:solidFill>
            <a:prstDash val="solid"/>
            <a:miter lim="800000"/>
            <a:headEnd len="sm" w="sm" type="none"/>
            <a:tailEnd len="sm" w="sm" type="none"/>
          </a:ln>
        </p:spPr>
      </p:cxnSp>
      <p:cxnSp>
        <p:nvCxnSpPr>
          <p:cNvPr id="432" name="Google Shape;432;p33"/>
          <p:cNvCxnSpPr/>
          <p:nvPr/>
        </p:nvCxnSpPr>
        <p:spPr>
          <a:xfrm rot="10800000">
            <a:off x="8977630" y="2100264"/>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433" name="Google Shape;433;p33"/>
          <p:cNvCxnSpPr/>
          <p:nvPr/>
        </p:nvCxnSpPr>
        <p:spPr>
          <a:xfrm>
            <a:off x="3653790" y="2100264"/>
            <a:ext cx="0" cy="1082040"/>
          </a:xfrm>
          <a:prstGeom prst="straightConnector1">
            <a:avLst/>
          </a:prstGeom>
          <a:noFill/>
          <a:ln cap="flat" cmpd="sng" w="57150">
            <a:solidFill>
              <a:schemeClr val="dk1"/>
            </a:solidFill>
            <a:prstDash val="solid"/>
            <a:miter lim="800000"/>
            <a:headEnd len="sm" w="sm" type="none"/>
            <a:tailEnd len="med" w="med" type="triangle"/>
          </a:ln>
        </p:spPr>
      </p:cxnSp>
      <p:sp>
        <p:nvSpPr>
          <p:cNvPr id="434" name="Google Shape;434;p33"/>
          <p:cNvSpPr txBox="1"/>
          <p:nvPr/>
        </p:nvSpPr>
        <p:spPr>
          <a:xfrm>
            <a:off x="1385448" y="3182304"/>
            <a:ext cx="10160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cxnSp>
        <p:nvCxnSpPr>
          <p:cNvPr id="435" name="Google Shape;435;p33"/>
          <p:cNvCxnSpPr/>
          <p:nvPr/>
        </p:nvCxnSpPr>
        <p:spPr>
          <a:xfrm>
            <a:off x="2401448" y="3541068"/>
            <a:ext cx="503002" cy="230832"/>
          </a:xfrm>
          <a:prstGeom prst="straightConnector1">
            <a:avLst/>
          </a:prstGeom>
          <a:noFill/>
          <a:ln cap="flat" cmpd="sng" w="57150">
            <a:solidFill>
              <a:schemeClr val="dk1"/>
            </a:solidFill>
            <a:prstDash val="solid"/>
            <a:miter lim="800000"/>
            <a:headEnd len="sm" w="sm" type="none"/>
            <a:tailEnd len="med" w="med" type="triangle"/>
          </a:ln>
        </p:spPr>
      </p:cxnSp>
      <p:sp>
        <p:nvSpPr>
          <p:cNvPr id="436" name="Google Shape;436;p33"/>
          <p:cNvSpPr txBox="1"/>
          <p:nvPr/>
        </p:nvSpPr>
        <p:spPr>
          <a:xfrm>
            <a:off x="5330190" y="5578147"/>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a:t>
            </a:r>
            <a:endParaRPr sz="2400">
              <a:solidFill>
                <a:schemeClr val="dk1"/>
              </a:solidFill>
              <a:latin typeface="Calibri"/>
              <a:ea typeface="Calibri"/>
              <a:cs typeface="Calibri"/>
              <a:sym typeface="Calibri"/>
            </a:endParaRPr>
          </a:p>
        </p:txBody>
      </p:sp>
      <p:cxnSp>
        <p:nvCxnSpPr>
          <p:cNvPr id="437" name="Google Shape;437;p33"/>
          <p:cNvCxnSpPr/>
          <p:nvPr/>
        </p:nvCxnSpPr>
        <p:spPr>
          <a:xfrm rot="10800000">
            <a:off x="6930309" y="5808979"/>
            <a:ext cx="2027001" cy="0"/>
          </a:xfrm>
          <a:prstGeom prst="straightConnector1">
            <a:avLst/>
          </a:prstGeom>
          <a:noFill/>
          <a:ln cap="flat" cmpd="sng" w="57150">
            <a:solidFill>
              <a:schemeClr val="dk1"/>
            </a:solidFill>
            <a:prstDash val="solid"/>
            <a:miter lim="800000"/>
            <a:headEnd len="sm" w="sm" type="none"/>
            <a:tailEnd len="sm" w="sm" type="none"/>
          </a:ln>
        </p:spPr>
      </p:cxnSp>
      <p:sp>
        <p:nvSpPr>
          <p:cNvPr id="438" name="Google Shape;438;p33"/>
          <p:cNvSpPr txBox="1"/>
          <p:nvPr/>
        </p:nvSpPr>
        <p:spPr>
          <a:xfrm>
            <a:off x="5302824" y="1842360"/>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Observation</a:t>
            </a:r>
            <a:endParaRPr sz="2400">
              <a:solidFill>
                <a:schemeClr val="dk1"/>
              </a:solidFill>
              <a:latin typeface="Calibri"/>
              <a:ea typeface="Calibri"/>
              <a:cs typeface="Calibri"/>
              <a:sym typeface="Calibri"/>
            </a:endParaRPr>
          </a:p>
        </p:txBody>
      </p:sp>
      <p:cxnSp>
        <p:nvCxnSpPr>
          <p:cNvPr id="439" name="Google Shape;439;p33"/>
          <p:cNvCxnSpPr/>
          <p:nvPr/>
        </p:nvCxnSpPr>
        <p:spPr>
          <a:xfrm rot="10800000">
            <a:off x="7178614" y="2100263"/>
            <a:ext cx="1754485" cy="0"/>
          </a:xfrm>
          <a:prstGeom prst="straightConnector1">
            <a:avLst/>
          </a:prstGeom>
          <a:noFill/>
          <a:ln cap="flat" cmpd="sng" w="57150">
            <a:solidFill>
              <a:schemeClr val="dk1"/>
            </a:solidFill>
            <a:prstDash val="solid"/>
            <a:miter lim="800000"/>
            <a:headEnd len="sm" w="sm" type="none"/>
            <a:tailEnd len="med" w="med" type="triangle"/>
          </a:ln>
        </p:spPr>
      </p:cxnSp>
      <p:pic>
        <p:nvPicPr>
          <p:cNvPr id="440" name="Google Shape;440;p33"/>
          <p:cNvPicPr preferRelativeResize="0"/>
          <p:nvPr/>
        </p:nvPicPr>
        <p:blipFill rotWithShape="1">
          <a:blip r:embed="rId5">
            <a:alphaModFix/>
          </a:blip>
          <a:srcRect b="0" l="0" r="0" t="0"/>
          <a:stretch/>
        </p:blipFill>
        <p:spPr>
          <a:xfrm>
            <a:off x="5669281" y="4278219"/>
            <a:ext cx="1415343" cy="1415343"/>
          </a:xfrm>
          <a:prstGeom prst="rect">
            <a:avLst/>
          </a:prstGeom>
          <a:noFill/>
          <a:ln>
            <a:noFill/>
          </a:ln>
        </p:spPr>
      </p:pic>
      <p:pic>
        <p:nvPicPr>
          <p:cNvPr id="441" name="Google Shape;441;p33"/>
          <p:cNvPicPr preferRelativeResize="0"/>
          <p:nvPr/>
        </p:nvPicPr>
        <p:blipFill rotWithShape="1">
          <a:blip r:embed="rId6">
            <a:alphaModFix/>
          </a:blip>
          <a:srcRect b="0" l="0" r="0" t="0"/>
          <a:stretch/>
        </p:blipFill>
        <p:spPr>
          <a:xfrm>
            <a:off x="5669281" y="2376976"/>
            <a:ext cx="1219200" cy="1219200"/>
          </a:xfrm>
          <a:prstGeom prst="rect">
            <a:avLst/>
          </a:prstGeom>
          <a:noFill/>
          <a:ln>
            <a:noFill/>
          </a:ln>
        </p:spPr>
      </p:pic>
      <p:sp>
        <p:nvSpPr>
          <p:cNvPr id="442" name="Google Shape;442;p33"/>
          <p:cNvSpPr txBox="1"/>
          <p:nvPr/>
        </p:nvSpPr>
        <p:spPr>
          <a:xfrm>
            <a:off x="466089" y="3578123"/>
            <a:ext cx="1921951" cy="83099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Microsoft JhengHei"/>
                <a:ea typeface="Microsoft JhengHei"/>
                <a:cs typeface="Microsoft JhengHei"/>
                <a:sym typeface="Microsoft JhengHei"/>
              </a:rPr>
              <a:t>訂披薩、</a:t>
            </a:r>
            <a:endParaRPr sz="24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rPr lang="en-US" sz="2400">
                <a:solidFill>
                  <a:schemeClr val="dk1"/>
                </a:solidFill>
                <a:latin typeface="Microsoft JhengHei"/>
                <a:ea typeface="Microsoft JhengHei"/>
                <a:cs typeface="Microsoft JhengHei"/>
                <a:sym typeface="Microsoft JhengHei"/>
              </a:rPr>
              <a:t>上網購物 …</a:t>
            </a:r>
            <a:endParaRPr sz="2400">
              <a:solidFill>
                <a:schemeClr val="dk1"/>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6"/>
          <p:cNvPicPr preferRelativeResize="0"/>
          <p:nvPr/>
        </p:nvPicPr>
        <p:blipFill rotWithShape="1">
          <a:blip r:embed="rId3">
            <a:alphaModFix/>
          </a:blip>
          <a:srcRect b="0" l="0" r="0" t="0"/>
          <a:stretch/>
        </p:blipFill>
        <p:spPr>
          <a:xfrm>
            <a:off x="3924300" y="1253790"/>
            <a:ext cx="1504950" cy="1504950"/>
          </a:xfrm>
          <a:prstGeom prst="rect">
            <a:avLst/>
          </a:prstGeom>
          <a:noFill/>
          <a:ln>
            <a:noFill/>
          </a:ln>
        </p:spPr>
      </p:pic>
      <p:pic>
        <p:nvPicPr>
          <p:cNvPr id="111" name="Google Shape;111;p16"/>
          <p:cNvPicPr preferRelativeResize="0"/>
          <p:nvPr/>
        </p:nvPicPr>
        <p:blipFill rotWithShape="1">
          <a:blip r:embed="rId4">
            <a:alphaModFix/>
          </a:blip>
          <a:srcRect b="0" l="0" r="0" t="0"/>
          <a:stretch/>
        </p:blipFill>
        <p:spPr>
          <a:xfrm>
            <a:off x="9230441" y="1396664"/>
            <a:ext cx="1362075" cy="1362076"/>
          </a:xfrm>
          <a:prstGeom prst="rect">
            <a:avLst/>
          </a:prstGeom>
          <a:noFill/>
          <a:ln>
            <a:noFill/>
          </a:ln>
        </p:spPr>
      </p:pic>
      <p:pic>
        <p:nvPicPr>
          <p:cNvPr id="112" name="Google Shape;112;p16"/>
          <p:cNvPicPr preferRelativeResize="0"/>
          <p:nvPr/>
        </p:nvPicPr>
        <p:blipFill rotWithShape="1">
          <a:blip r:embed="rId3">
            <a:alphaModFix/>
          </a:blip>
          <a:srcRect b="0" l="0" r="0" t="0"/>
          <a:stretch/>
        </p:blipFill>
        <p:spPr>
          <a:xfrm>
            <a:off x="3924300" y="4191000"/>
            <a:ext cx="1504950" cy="1504950"/>
          </a:xfrm>
          <a:prstGeom prst="rect">
            <a:avLst/>
          </a:prstGeom>
          <a:noFill/>
          <a:ln>
            <a:noFill/>
          </a:ln>
        </p:spPr>
      </p:pic>
      <p:pic>
        <p:nvPicPr>
          <p:cNvPr id="113" name="Google Shape;113;p16"/>
          <p:cNvPicPr preferRelativeResize="0"/>
          <p:nvPr/>
        </p:nvPicPr>
        <p:blipFill rotWithShape="1">
          <a:blip r:embed="rId4">
            <a:alphaModFix/>
          </a:blip>
          <a:srcRect b="0" l="0" r="0" t="0"/>
          <a:stretch/>
        </p:blipFill>
        <p:spPr>
          <a:xfrm>
            <a:off x="9230441" y="4333874"/>
            <a:ext cx="1362075" cy="1362076"/>
          </a:xfrm>
          <a:prstGeom prst="rect">
            <a:avLst/>
          </a:prstGeom>
          <a:noFill/>
          <a:ln>
            <a:noFill/>
          </a:ln>
        </p:spPr>
      </p:pic>
      <p:sp>
        <p:nvSpPr>
          <p:cNvPr id="114" name="Google Shape;114;p16"/>
          <p:cNvSpPr/>
          <p:nvPr/>
        </p:nvSpPr>
        <p:spPr>
          <a:xfrm>
            <a:off x="5467350" y="1047750"/>
            <a:ext cx="3409950" cy="697827"/>
          </a:xfrm>
          <a:prstGeom prst="wedgeRoundRectCallout">
            <a:avLst>
              <a:gd fmla="val -55403" name="adj1"/>
              <a:gd fmla="val 88194"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dk1"/>
                </a:solidFill>
                <a:latin typeface="Microsoft JhengHei"/>
                <a:ea typeface="Microsoft JhengHei"/>
                <a:cs typeface="Microsoft JhengHei"/>
                <a:sym typeface="Microsoft JhengHei"/>
              </a:rPr>
              <a:t>AI Agent 的翻譯</a:t>
            </a:r>
            <a:endParaRPr/>
          </a:p>
        </p:txBody>
      </p:sp>
      <p:sp>
        <p:nvSpPr>
          <p:cNvPr id="115" name="Google Shape;115;p16"/>
          <p:cNvSpPr txBox="1"/>
          <p:nvPr/>
        </p:nvSpPr>
        <p:spPr>
          <a:xfrm>
            <a:off x="1066800" y="1056486"/>
            <a:ext cx="226695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sng" cap="none" strike="noStrike">
                <a:solidFill>
                  <a:schemeClr val="dk1"/>
                </a:solidFill>
                <a:latin typeface="Microsoft JhengHei"/>
                <a:ea typeface="Microsoft JhengHei"/>
                <a:cs typeface="Microsoft JhengHei"/>
                <a:sym typeface="Microsoft JhengHei"/>
              </a:rPr>
              <a:t>今天使用 AI 的方式</a:t>
            </a:r>
            <a:endParaRPr/>
          </a:p>
        </p:txBody>
      </p:sp>
      <p:sp>
        <p:nvSpPr>
          <p:cNvPr id="116" name="Google Shape;116;p16"/>
          <p:cNvSpPr txBox="1"/>
          <p:nvPr/>
        </p:nvSpPr>
        <p:spPr>
          <a:xfrm>
            <a:off x="1047750" y="4301192"/>
            <a:ext cx="22669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Microsoft JhengHei"/>
                <a:ea typeface="Microsoft JhengHei"/>
                <a:cs typeface="Microsoft JhengHei"/>
                <a:sym typeface="Microsoft JhengHei"/>
              </a:rPr>
              <a:t>AI Agent </a:t>
            </a:r>
            <a:endParaRPr b="1" sz="2800" u="sng">
              <a:solidFill>
                <a:schemeClr val="dk1"/>
              </a:solidFill>
              <a:latin typeface="Microsoft JhengHei"/>
              <a:ea typeface="Microsoft JhengHei"/>
              <a:cs typeface="Microsoft JhengHei"/>
              <a:sym typeface="Microsoft JhengHei"/>
            </a:endParaRPr>
          </a:p>
        </p:txBody>
      </p:sp>
      <p:sp>
        <p:nvSpPr>
          <p:cNvPr id="117" name="Google Shape;117;p16"/>
          <p:cNvSpPr txBox="1"/>
          <p:nvPr/>
        </p:nvSpPr>
        <p:spPr>
          <a:xfrm>
            <a:off x="1066800" y="2099771"/>
            <a:ext cx="28765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人類給予明確指令</a:t>
            </a:r>
            <a:endParaRPr/>
          </a:p>
        </p:txBody>
      </p:sp>
      <p:sp>
        <p:nvSpPr>
          <p:cNvPr id="118" name="Google Shape;118;p16"/>
          <p:cNvSpPr txBox="1"/>
          <p:nvPr/>
        </p:nvSpPr>
        <p:spPr>
          <a:xfrm>
            <a:off x="1085850" y="4949020"/>
            <a:ext cx="22669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人類給予目標</a:t>
            </a:r>
            <a:endParaRPr/>
          </a:p>
        </p:txBody>
      </p:sp>
      <p:sp>
        <p:nvSpPr>
          <p:cNvPr id="119" name="Google Shape;119;p16"/>
          <p:cNvSpPr txBox="1"/>
          <p:nvPr/>
        </p:nvSpPr>
        <p:spPr>
          <a:xfrm>
            <a:off x="1066800" y="5465117"/>
            <a:ext cx="30670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AI 自己想辦法達成</a:t>
            </a:r>
            <a:endParaRPr/>
          </a:p>
        </p:txBody>
      </p:sp>
      <p:sp>
        <p:nvSpPr>
          <p:cNvPr id="120" name="Google Shape;120;p16"/>
          <p:cNvSpPr/>
          <p:nvPr/>
        </p:nvSpPr>
        <p:spPr>
          <a:xfrm>
            <a:off x="5467350" y="2363659"/>
            <a:ext cx="3409950" cy="697827"/>
          </a:xfrm>
          <a:prstGeom prst="wedgeRoundRectCallout">
            <a:avLst>
              <a:gd fmla="val 61357" name="adj1"/>
              <a:gd fmla="val -48301"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「人工智慧代理人」</a:t>
            </a:r>
            <a:endParaRPr/>
          </a:p>
        </p:txBody>
      </p:sp>
      <p:sp>
        <p:nvSpPr>
          <p:cNvPr id="121" name="Google Shape;121;p16"/>
          <p:cNvSpPr/>
          <p:nvPr/>
        </p:nvSpPr>
        <p:spPr>
          <a:xfrm>
            <a:off x="5467350" y="3953885"/>
            <a:ext cx="3409950" cy="697827"/>
          </a:xfrm>
          <a:prstGeom prst="wedgeRoundRectCallout">
            <a:avLst>
              <a:gd fmla="val -55403" name="adj1"/>
              <a:gd fmla="val 88194"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(解決某個研究問題)</a:t>
            </a:r>
            <a:endParaRPr sz="2400">
              <a:solidFill>
                <a:schemeClr val="dk1"/>
              </a:solidFill>
              <a:latin typeface="Microsoft JhengHei"/>
              <a:ea typeface="Microsoft JhengHei"/>
              <a:cs typeface="Microsoft JhengHei"/>
              <a:sym typeface="Microsoft JhengHei"/>
            </a:endParaRPr>
          </a:p>
        </p:txBody>
      </p:sp>
      <p:sp>
        <p:nvSpPr>
          <p:cNvPr id="122" name="Google Shape;122;p16"/>
          <p:cNvSpPr/>
          <p:nvPr/>
        </p:nvSpPr>
        <p:spPr>
          <a:xfrm>
            <a:off x="5429250" y="5112424"/>
            <a:ext cx="3409950" cy="697827"/>
          </a:xfrm>
          <a:prstGeom prst="wedgeRoundRectCallout">
            <a:avLst>
              <a:gd fmla="val 61357" name="adj1"/>
              <a:gd fmla="val -48301"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假設 … 實驗 … 分析</a:t>
            </a:r>
            <a:endParaRPr/>
          </a:p>
        </p:txBody>
      </p:sp>
      <p:sp>
        <p:nvSpPr>
          <p:cNvPr id="123" name="Google Shape;123;p16"/>
          <p:cNvSpPr txBox="1"/>
          <p:nvPr/>
        </p:nvSpPr>
        <p:spPr>
          <a:xfrm>
            <a:off x="5282685" y="5894754"/>
            <a:ext cx="394775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需要多步驟、靈活調整計畫</a:t>
            </a:r>
            <a:endParaRPr/>
          </a:p>
        </p:txBody>
      </p:sp>
      <p:sp>
        <p:nvSpPr>
          <p:cNvPr id="124" name="Google Shape;124;p16"/>
          <p:cNvSpPr txBox="1"/>
          <p:nvPr/>
        </p:nvSpPr>
        <p:spPr>
          <a:xfrm>
            <a:off x="1099065" y="2628274"/>
            <a:ext cx="193100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AI 一個口令一個動作</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AI Agent 舉例：讓 AI 使用電腦</a:t>
            </a:r>
            <a:endParaRPr/>
          </a:p>
        </p:txBody>
      </p:sp>
      <p:sp>
        <p:nvSpPr>
          <p:cNvPr id="448" name="Google Shape;448;p34"/>
          <p:cNvSpPr txBox="1"/>
          <p:nvPr>
            <p:ph idx="1" type="body"/>
          </p:nvPr>
        </p:nvSpPr>
        <p:spPr>
          <a:xfrm>
            <a:off x="838200" y="1825625"/>
            <a:ext cx="6005052"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World of Bits: An Open-Domain Platform for Web-Based Agents (ICML, 2017)</a:t>
            </a:r>
            <a:endParaRPr sz="2400"/>
          </a:p>
          <a:p>
            <a:pPr indent="-76200" lvl="0" marL="228600" rtl="0" algn="l">
              <a:lnSpc>
                <a:spcPct val="90000"/>
              </a:lnSpc>
              <a:spcBef>
                <a:spcPts val="1000"/>
              </a:spcBef>
              <a:spcAft>
                <a:spcPts val="0"/>
              </a:spcAft>
              <a:buClr>
                <a:schemeClr val="dk1"/>
              </a:buClr>
              <a:buSzPts val="2400"/>
              <a:buNone/>
            </a:pPr>
            <a:r>
              <a:t/>
            </a:r>
            <a:endParaRPr sz="2400"/>
          </a:p>
        </p:txBody>
      </p:sp>
      <p:pic>
        <p:nvPicPr>
          <p:cNvPr id="449" name="Google Shape;449;p34"/>
          <p:cNvPicPr preferRelativeResize="0"/>
          <p:nvPr/>
        </p:nvPicPr>
        <p:blipFill rotWithShape="1">
          <a:blip r:embed="rId3">
            <a:alphaModFix/>
          </a:blip>
          <a:srcRect b="0" l="0" r="0" t="0"/>
          <a:stretch/>
        </p:blipFill>
        <p:spPr>
          <a:xfrm>
            <a:off x="361134" y="4250950"/>
            <a:ext cx="11469731" cy="2106988"/>
          </a:xfrm>
          <a:prstGeom prst="rect">
            <a:avLst/>
          </a:prstGeom>
          <a:noFill/>
          <a:ln>
            <a:noFill/>
          </a:ln>
        </p:spPr>
      </p:pic>
      <p:pic>
        <p:nvPicPr>
          <p:cNvPr id="450" name="Google Shape;450;p34"/>
          <p:cNvPicPr preferRelativeResize="0"/>
          <p:nvPr/>
        </p:nvPicPr>
        <p:blipFill rotWithShape="1">
          <a:blip r:embed="rId4">
            <a:alphaModFix/>
          </a:blip>
          <a:srcRect b="0" l="0" r="0" t="0"/>
          <a:stretch/>
        </p:blipFill>
        <p:spPr>
          <a:xfrm>
            <a:off x="7172490" y="1602630"/>
            <a:ext cx="4658375" cy="26483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5"/>
          <p:cNvSpPr txBox="1"/>
          <p:nvPr/>
        </p:nvSpPr>
        <p:spPr>
          <a:xfrm>
            <a:off x="504128" y="6140481"/>
            <a:ext cx="6372224" cy="375552"/>
          </a:xfrm>
          <a:prstGeom prst="rect">
            <a:avLst/>
          </a:prstGeom>
          <a:noFill/>
          <a:ln>
            <a:noFill/>
          </a:ln>
        </p:spPr>
        <p:txBody>
          <a:bodyPr anchorCtr="0" anchor="t" bIns="45700" lIns="91425" spcFirstLastPara="1" rIns="91425" wrap="square" tIns="45700">
            <a:spAutoFit/>
          </a:bodyPr>
          <a:lstStyle/>
          <a:p>
            <a:pPr indent="0" lvl="0" marL="0" marR="0" rtl="0" algn="l">
              <a:lnSpc>
                <a:spcPct val="87458"/>
              </a:lnSpc>
              <a:spcBef>
                <a:spcPts val="0"/>
              </a:spcBef>
              <a:spcAft>
                <a:spcPts val="0"/>
              </a:spcAft>
              <a:buNone/>
            </a:pPr>
            <a:r>
              <a:rPr lang="en-US" sz="2400">
                <a:solidFill>
                  <a:schemeClr val="dk1"/>
                </a:solidFill>
                <a:latin typeface="Calibri"/>
                <a:ea typeface="Calibri"/>
                <a:cs typeface="Calibri"/>
                <a:sym typeface="Calibri"/>
              </a:rPr>
              <a:t>WebArena</a:t>
            </a:r>
            <a:endParaRPr sz="2400">
              <a:solidFill>
                <a:schemeClr val="dk1"/>
              </a:solidFill>
              <a:latin typeface="Calibri"/>
              <a:ea typeface="Calibri"/>
              <a:cs typeface="Calibri"/>
              <a:sym typeface="Calibri"/>
            </a:endParaRPr>
          </a:p>
        </p:txBody>
      </p:sp>
      <p:sp>
        <p:nvSpPr>
          <p:cNvPr id="457" name="Google Shape;457;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AI Agent 舉例：讓 AI 使用電腦</a:t>
            </a:r>
            <a:endParaRPr/>
          </a:p>
        </p:txBody>
      </p:sp>
      <p:sp>
        <p:nvSpPr>
          <p:cNvPr id="458" name="Google Shape;458;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459" name="Google Shape;459;p35"/>
          <p:cNvSpPr txBox="1"/>
          <p:nvPr/>
        </p:nvSpPr>
        <p:spPr>
          <a:xfrm>
            <a:off x="361949" y="2554796"/>
            <a:ext cx="609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https://arxiv.org/abs/2306.06070</a:t>
            </a:r>
            <a:endParaRPr/>
          </a:p>
        </p:txBody>
      </p:sp>
      <p:sp>
        <p:nvSpPr>
          <p:cNvPr id="460" name="Google Shape;460;p35"/>
          <p:cNvSpPr txBox="1"/>
          <p:nvPr/>
        </p:nvSpPr>
        <p:spPr>
          <a:xfrm>
            <a:off x="361949" y="2109724"/>
            <a:ext cx="21200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Mind2Web</a:t>
            </a:r>
            <a:endParaRPr sz="2400">
              <a:solidFill>
                <a:schemeClr val="dk1"/>
              </a:solidFill>
              <a:latin typeface="Calibri"/>
              <a:ea typeface="Calibri"/>
              <a:cs typeface="Calibri"/>
              <a:sym typeface="Calibri"/>
            </a:endParaRPr>
          </a:p>
        </p:txBody>
      </p:sp>
      <p:pic>
        <p:nvPicPr>
          <p:cNvPr id="461" name="Google Shape;461;p35"/>
          <p:cNvPicPr preferRelativeResize="0"/>
          <p:nvPr/>
        </p:nvPicPr>
        <p:blipFill rotWithShape="1">
          <a:blip r:embed="rId3">
            <a:alphaModFix/>
          </a:blip>
          <a:srcRect b="0" l="0" r="0" t="0"/>
          <a:stretch/>
        </p:blipFill>
        <p:spPr>
          <a:xfrm>
            <a:off x="443610" y="4086697"/>
            <a:ext cx="6143563" cy="1890327"/>
          </a:xfrm>
          <a:prstGeom prst="rect">
            <a:avLst/>
          </a:prstGeom>
          <a:noFill/>
          <a:ln>
            <a:noFill/>
          </a:ln>
        </p:spPr>
      </p:pic>
      <p:sp>
        <p:nvSpPr>
          <p:cNvPr id="462" name="Google Shape;462;p35"/>
          <p:cNvSpPr txBox="1"/>
          <p:nvPr/>
        </p:nvSpPr>
        <p:spPr>
          <a:xfrm>
            <a:off x="2124075" y="6161832"/>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https://arxiv.org/abs/2307.13854</a:t>
            </a:r>
            <a:endParaRPr/>
          </a:p>
        </p:txBody>
      </p:sp>
      <p:pic>
        <p:nvPicPr>
          <p:cNvPr id="463" name="Google Shape;463;p35"/>
          <p:cNvPicPr preferRelativeResize="0"/>
          <p:nvPr/>
        </p:nvPicPr>
        <p:blipFill rotWithShape="1">
          <a:blip r:embed="rId4">
            <a:alphaModFix/>
          </a:blip>
          <a:srcRect b="0" l="0" r="0" t="0"/>
          <a:stretch/>
        </p:blipFill>
        <p:spPr>
          <a:xfrm>
            <a:off x="3690240" y="1614497"/>
            <a:ext cx="8058150" cy="1956174"/>
          </a:xfrm>
          <a:prstGeom prst="rect">
            <a:avLst/>
          </a:prstGeom>
          <a:noFill/>
          <a:ln>
            <a:noFill/>
          </a:ln>
        </p:spPr>
      </p:pic>
      <p:pic>
        <p:nvPicPr>
          <p:cNvPr id="464" name="Google Shape;464;p35"/>
          <p:cNvPicPr preferRelativeResize="0"/>
          <p:nvPr/>
        </p:nvPicPr>
        <p:blipFill rotWithShape="1">
          <a:blip r:embed="rId5">
            <a:alphaModFix/>
          </a:blip>
          <a:srcRect b="0" l="0" r="0" t="0"/>
          <a:stretch/>
        </p:blipFill>
        <p:spPr>
          <a:xfrm>
            <a:off x="6981763" y="3921798"/>
            <a:ext cx="4637402" cy="2220124"/>
          </a:xfrm>
          <a:prstGeom prst="rect">
            <a:avLst/>
          </a:prstGeom>
          <a:noFill/>
          <a:ln>
            <a:noFill/>
          </a:ln>
        </p:spPr>
      </p:pic>
      <p:sp>
        <p:nvSpPr>
          <p:cNvPr id="465" name="Google Shape;465;p35"/>
          <p:cNvSpPr txBox="1"/>
          <p:nvPr/>
        </p:nvSpPr>
        <p:spPr>
          <a:xfrm>
            <a:off x="8666415" y="6196013"/>
            <a:ext cx="609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https://arxiv.org/abs/2401.13649</a:t>
            </a:r>
            <a:endParaRPr b="0" i="0" sz="1800" u="none" cap="none" strike="noStrike">
              <a:solidFill>
                <a:srgbClr val="000000"/>
              </a:solidFill>
              <a:latin typeface="Calibri"/>
              <a:ea typeface="Calibri"/>
              <a:cs typeface="Calibri"/>
              <a:sym typeface="Calibri"/>
            </a:endParaRPr>
          </a:p>
        </p:txBody>
      </p:sp>
      <p:sp>
        <p:nvSpPr>
          <p:cNvPr id="466" name="Google Shape;466;p35"/>
          <p:cNvSpPr txBox="1"/>
          <p:nvPr/>
        </p:nvSpPr>
        <p:spPr>
          <a:xfrm>
            <a:off x="6457949" y="6196873"/>
            <a:ext cx="2247901" cy="375552"/>
          </a:xfrm>
          <a:prstGeom prst="rect">
            <a:avLst/>
          </a:prstGeom>
          <a:noFill/>
          <a:ln>
            <a:noFill/>
          </a:ln>
        </p:spPr>
        <p:txBody>
          <a:bodyPr anchorCtr="0" anchor="t" bIns="45700" lIns="91425" spcFirstLastPara="1" rIns="91425" wrap="square" tIns="45700">
            <a:spAutoFit/>
          </a:bodyPr>
          <a:lstStyle/>
          <a:p>
            <a:pPr indent="0" lvl="0" marL="0" marR="0" rtl="0" algn="l">
              <a:lnSpc>
                <a:spcPct val="87458"/>
              </a:lnSpc>
              <a:spcBef>
                <a:spcPts val="0"/>
              </a:spcBef>
              <a:spcAft>
                <a:spcPts val="0"/>
              </a:spcAft>
              <a:buNone/>
            </a:pPr>
            <a:r>
              <a:rPr lang="en-US" sz="2400">
                <a:solidFill>
                  <a:schemeClr val="dk1"/>
                </a:solidFill>
                <a:latin typeface="Calibri"/>
                <a:ea typeface="Calibri"/>
                <a:cs typeface="Calibri"/>
                <a:sym typeface="Calibri"/>
              </a:rPr>
              <a:t>VisualWebArena</a:t>
            </a:r>
            <a:endParaRPr sz="24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AI Agent 舉例：用 AI 訓練模型</a:t>
            </a:r>
            <a:endParaRPr/>
          </a:p>
        </p:txBody>
      </p:sp>
      <p:pic>
        <p:nvPicPr>
          <p:cNvPr id="473" name="Google Shape;473;p36"/>
          <p:cNvPicPr preferRelativeResize="0"/>
          <p:nvPr/>
        </p:nvPicPr>
        <p:blipFill rotWithShape="1">
          <a:blip r:embed="rId3">
            <a:alphaModFix/>
          </a:blip>
          <a:srcRect b="0" l="0" r="0" t="0"/>
          <a:stretch/>
        </p:blipFill>
        <p:spPr>
          <a:xfrm>
            <a:off x="2998950" y="4239238"/>
            <a:ext cx="1219200" cy="1219201"/>
          </a:xfrm>
          <a:prstGeom prst="rect">
            <a:avLst/>
          </a:prstGeom>
          <a:noFill/>
          <a:ln>
            <a:noFill/>
          </a:ln>
        </p:spPr>
      </p:pic>
      <p:pic>
        <p:nvPicPr>
          <p:cNvPr id="474" name="Google Shape;474;p36"/>
          <p:cNvPicPr preferRelativeResize="0"/>
          <p:nvPr/>
        </p:nvPicPr>
        <p:blipFill rotWithShape="1">
          <a:blip r:embed="rId3">
            <a:alphaModFix/>
          </a:blip>
          <a:srcRect b="0" l="0" r="0" t="0"/>
          <a:stretch/>
        </p:blipFill>
        <p:spPr>
          <a:xfrm>
            <a:off x="6573750" y="4239238"/>
            <a:ext cx="1219200" cy="1219201"/>
          </a:xfrm>
          <a:prstGeom prst="rect">
            <a:avLst/>
          </a:prstGeom>
          <a:noFill/>
          <a:ln>
            <a:noFill/>
          </a:ln>
        </p:spPr>
      </p:pic>
      <p:sp>
        <p:nvSpPr>
          <p:cNvPr id="475" name="Google Shape;475;p36"/>
          <p:cNvSpPr/>
          <p:nvPr/>
        </p:nvSpPr>
        <p:spPr>
          <a:xfrm>
            <a:off x="-5850" y="3363182"/>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sp>
        <p:nvSpPr>
          <p:cNvPr id="476" name="Google Shape;476;p36"/>
          <p:cNvSpPr/>
          <p:nvPr/>
        </p:nvSpPr>
        <p:spPr>
          <a:xfrm>
            <a:off x="1794150" y="336318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477" name="Google Shape;477;p36"/>
          <p:cNvSpPr/>
          <p:nvPr/>
        </p:nvSpPr>
        <p:spPr>
          <a:xfrm>
            <a:off x="5385450" y="336318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a:t>
            </a:r>
            <a:endParaRPr sz="2400">
              <a:solidFill>
                <a:schemeClr val="dk1"/>
              </a:solidFill>
              <a:latin typeface="Calibri"/>
              <a:ea typeface="Calibri"/>
              <a:cs typeface="Calibri"/>
              <a:sym typeface="Calibri"/>
            </a:endParaRPr>
          </a:p>
        </p:txBody>
      </p:sp>
      <p:sp>
        <p:nvSpPr>
          <p:cNvPr id="478" name="Google Shape;478;p36"/>
          <p:cNvSpPr/>
          <p:nvPr/>
        </p:nvSpPr>
        <p:spPr>
          <a:xfrm>
            <a:off x="3599325" y="3363182"/>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479" name="Google Shape;479;p36"/>
          <p:cNvSpPr/>
          <p:nvPr/>
        </p:nvSpPr>
        <p:spPr>
          <a:xfrm>
            <a:off x="7188450" y="3363182"/>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a:t>
            </a:r>
            <a:endParaRPr sz="2400">
              <a:solidFill>
                <a:schemeClr val="dk1"/>
              </a:solidFill>
              <a:latin typeface="Calibri"/>
              <a:ea typeface="Calibri"/>
              <a:cs typeface="Calibri"/>
              <a:sym typeface="Calibri"/>
            </a:endParaRPr>
          </a:p>
        </p:txBody>
      </p:sp>
      <p:sp>
        <p:nvSpPr>
          <p:cNvPr id="480" name="Google Shape;480;p36"/>
          <p:cNvSpPr/>
          <p:nvPr/>
        </p:nvSpPr>
        <p:spPr>
          <a:xfrm>
            <a:off x="8988450" y="336318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3</a:t>
            </a:r>
            <a:endParaRPr sz="2400">
              <a:solidFill>
                <a:schemeClr val="dk1"/>
              </a:solidFill>
              <a:latin typeface="Calibri"/>
              <a:ea typeface="Calibri"/>
              <a:cs typeface="Calibri"/>
              <a:sym typeface="Calibri"/>
            </a:endParaRPr>
          </a:p>
        </p:txBody>
      </p:sp>
      <p:sp>
        <p:nvSpPr>
          <p:cNvPr id="481" name="Google Shape;481;p36"/>
          <p:cNvSpPr/>
          <p:nvPr/>
        </p:nvSpPr>
        <p:spPr>
          <a:xfrm>
            <a:off x="10788450" y="3363182"/>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3</a:t>
            </a:r>
            <a:endParaRPr sz="2400">
              <a:solidFill>
                <a:schemeClr val="dk1"/>
              </a:solidFill>
              <a:latin typeface="Calibri"/>
              <a:ea typeface="Calibri"/>
              <a:cs typeface="Calibri"/>
              <a:sym typeface="Calibri"/>
            </a:endParaRPr>
          </a:p>
        </p:txBody>
      </p:sp>
      <p:pic>
        <p:nvPicPr>
          <p:cNvPr id="482" name="Google Shape;482;p36"/>
          <p:cNvPicPr preferRelativeResize="0"/>
          <p:nvPr/>
        </p:nvPicPr>
        <p:blipFill rotWithShape="1">
          <a:blip r:embed="rId3">
            <a:alphaModFix/>
          </a:blip>
          <a:srcRect b="0" l="0" r="0" t="0"/>
          <a:stretch/>
        </p:blipFill>
        <p:spPr>
          <a:xfrm>
            <a:off x="10140750" y="4227878"/>
            <a:ext cx="1219200" cy="1219201"/>
          </a:xfrm>
          <a:prstGeom prst="rect">
            <a:avLst/>
          </a:prstGeom>
          <a:noFill/>
          <a:ln>
            <a:noFill/>
          </a:ln>
        </p:spPr>
      </p:pic>
      <p:grpSp>
        <p:nvGrpSpPr>
          <p:cNvPr id="483" name="Google Shape;483;p36"/>
          <p:cNvGrpSpPr/>
          <p:nvPr/>
        </p:nvGrpSpPr>
        <p:grpSpPr>
          <a:xfrm flipH="1" rot="10800000">
            <a:off x="2694150" y="3777953"/>
            <a:ext cx="8897700" cy="452923"/>
            <a:chOff x="2770350" y="3222261"/>
            <a:chExt cx="8897700" cy="452923"/>
          </a:xfrm>
        </p:grpSpPr>
        <p:cxnSp>
          <p:nvCxnSpPr>
            <p:cNvPr id="484" name="Google Shape;484;p36"/>
            <p:cNvCxnSpPr/>
            <p:nvPr/>
          </p:nvCxnSpPr>
          <p:spPr>
            <a:xfrm flipH="1" rot="10800000">
              <a:off x="2770350" y="3222261"/>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485" name="Google Shape;485;p36"/>
            <p:cNvCxnSpPr/>
            <p:nvPr/>
          </p:nvCxnSpPr>
          <p:spPr>
            <a:xfrm>
              <a:off x="4055400" y="3238501"/>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486" name="Google Shape;486;p36"/>
            <p:cNvCxnSpPr/>
            <p:nvPr/>
          </p:nvCxnSpPr>
          <p:spPr>
            <a:xfrm flipH="1" rot="10800000">
              <a:off x="6391050" y="326170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487" name="Google Shape;487;p36"/>
            <p:cNvCxnSpPr/>
            <p:nvPr/>
          </p:nvCxnSpPr>
          <p:spPr>
            <a:xfrm>
              <a:off x="7676100" y="327794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488" name="Google Shape;488;p36"/>
            <p:cNvCxnSpPr/>
            <p:nvPr/>
          </p:nvCxnSpPr>
          <p:spPr>
            <a:xfrm flipH="1" rot="10800000">
              <a:off x="9933900" y="326170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489" name="Google Shape;489;p36"/>
            <p:cNvCxnSpPr/>
            <p:nvPr/>
          </p:nvCxnSpPr>
          <p:spPr>
            <a:xfrm>
              <a:off x="11218950" y="3277945"/>
              <a:ext cx="449100" cy="397239"/>
            </a:xfrm>
            <a:prstGeom prst="straightConnector1">
              <a:avLst/>
            </a:prstGeom>
            <a:noFill/>
            <a:ln cap="flat" cmpd="sng" w="57150">
              <a:solidFill>
                <a:schemeClr val="dk1"/>
              </a:solidFill>
              <a:prstDash val="solid"/>
              <a:miter lim="800000"/>
              <a:headEnd len="sm" w="sm" type="none"/>
              <a:tailEnd len="med" w="med" type="triangle"/>
            </a:ln>
          </p:spPr>
        </p:cxnSp>
      </p:grpSp>
      <p:sp>
        <p:nvSpPr>
          <p:cNvPr id="490" name="Google Shape;490;p36"/>
          <p:cNvSpPr txBox="1"/>
          <p:nvPr/>
        </p:nvSpPr>
        <p:spPr>
          <a:xfrm>
            <a:off x="1053163" y="5036572"/>
            <a:ext cx="202183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LLM</a:t>
            </a:r>
            <a:endParaRPr b="1" sz="2800">
              <a:solidFill>
                <a:schemeClr val="dk1"/>
              </a:solidFill>
              <a:latin typeface="Calibri"/>
              <a:ea typeface="Calibri"/>
              <a:cs typeface="Calibri"/>
              <a:sym typeface="Calibri"/>
            </a:endParaRPr>
          </a:p>
        </p:txBody>
      </p:sp>
      <p:sp>
        <p:nvSpPr>
          <p:cNvPr id="491" name="Google Shape;491;p36"/>
          <p:cNvSpPr txBox="1"/>
          <p:nvPr/>
        </p:nvSpPr>
        <p:spPr>
          <a:xfrm>
            <a:off x="4635913" y="5058630"/>
            <a:ext cx="202183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LLM</a:t>
            </a:r>
            <a:endParaRPr b="1" sz="2800">
              <a:solidFill>
                <a:schemeClr val="dk1"/>
              </a:solidFill>
              <a:latin typeface="Calibri"/>
              <a:ea typeface="Calibri"/>
              <a:cs typeface="Calibri"/>
              <a:sym typeface="Calibri"/>
            </a:endParaRPr>
          </a:p>
        </p:txBody>
      </p:sp>
      <p:sp>
        <p:nvSpPr>
          <p:cNvPr id="492" name="Google Shape;492;p36"/>
          <p:cNvSpPr txBox="1"/>
          <p:nvPr/>
        </p:nvSpPr>
        <p:spPr>
          <a:xfrm>
            <a:off x="8218800" y="5020092"/>
            <a:ext cx="202183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LLM</a:t>
            </a:r>
            <a:endParaRPr b="1" sz="2800">
              <a:solidFill>
                <a:schemeClr val="dk1"/>
              </a:solidFill>
              <a:latin typeface="Calibri"/>
              <a:ea typeface="Calibri"/>
              <a:cs typeface="Calibri"/>
              <a:sym typeface="Calibri"/>
            </a:endParaRPr>
          </a:p>
        </p:txBody>
      </p:sp>
      <p:sp>
        <p:nvSpPr>
          <p:cNvPr id="493" name="Google Shape;493;p36"/>
          <p:cNvSpPr txBox="1"/>
          <p:nvPr/>
        </p:nvSpPr>
        <p:spPr>
          <a:xfrm>
            <a:off x="0" y="2314063"/>
            <a:ext cx="179482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過 Strong Baseline</a:t>
            </a:r>
            <a:endParaRPr sz="2400">
              <a:solidFill>
                <a:schemeClr val="dk1"/>
              </a:solidFill>
              <a:latin typeface="Microsoft JhengHei"/>
              <a:ea typeface="Microsoft JhengHei"/>
              <a:cs typeface="Microsoft JhengHei"/>
              <a:sym typeface="Microsoft JhengHei"/>
            </a:endParaRPr>
          </a:p>
        </p:txBody>
      </p:sp>
      <p:pic>
        <p:nvPicPr>
          <p:cNvPr id="494" name="Google Shape;494;p36"/>
          <p:cNvPicPr preferRelativeResize="0"/>
          <p:nvPr/>
        </p:nvPicPr>
        <p:blipFill rotWithShape="1">
          <a:blip r:embed="rId4">
            <a:alphaModFix/>
          </a:blip>
          <a:srcRect b="0" l="0" r="0" t="0"/>
          <a:stretch/>
        </p:blipFill>
        <p:spPr>
          <a:xfrm>
            <a:off x="2064081" y="2078846"/>
            <a:ext cx="1219200" cy="1219200"/>
          </a:xfrm>
          <a:prstGeom prst="rect">
            <a:avLst/>
          </a:prstGeom>
          <a:noFill/>
          <a:ln>
            <a:noFill/>
          </a:ln>
        </p:spPr>
      </p:pic>
      <p:pic>
        <p:nvPicPr>
          <p:cNvPr id="495" name="Google Shape;495;p36"/>
          <p:cNvPicPr preferRelativeResize="0"/>
          <p:nvPr/>
        </p:nvPicPr>
        <p:blipFill rotWithShape="1">
          <a:blip r:embed="rId5">
            <a:alphaModFix/>
          </a:blip>
          <a:srcRect b="0" l="0" r="0" t="0"/>
          <a:stretch/>
        </p:blipFill>
        <p:spPr>
          <a:xfrm>
            <a:off x="3889725" y="2047954"/>
            <a:ext cx="1219200" cy="1219200"/>
          </a:xfrm>
          <a:prstGeom prst="rect">
            <a:avLst/>
          </a:prstGeom>
          <a:noFill/>
          <a:ln>
            <a:noFill/>
          </a:ln>
        </p:spPr>
      </p:pic>
      <p:pic>
        <p:nvPicPr>
          <p:cNvPr id="496" name="Google Shape;496;p36"/>
          <p:cNvPicPr preferRelativeResize="0"/>
          <p:nvPr/>
        </p:nvPicPr>
        <p:blipFill rotWithShape="1">
          <a:blip r:embed="rId6">
            <a:alphaModFix/>
          </a:blip>
          <a:srcRect b="0" l="0" r="0" t="0"/>
          <a:stretch/>
        </p:blipFill>
        <p:spPr>
          <a:xfrm>
            <a:off x="5705250" y="2000742"/>
            <a:ext cx="1219200" cy="1219200"/>
          </a:xfrm>
          <a:prstGeom prst="rect">
            <a:avLst/>
          </a:prstGeom>
          <a:noFill/>
          <a:ln>
            <a:noFill/>
          </a:ln>
        </p:spPr>
      </p:pic>
      <p:pic>
        <p:nvPicPr>
          <p:cNvPr id="497" name="Google Shape;497;p36"/>
          <p:cNvPicPr preferRelativeResize="0"/>
          <p:nvPr/>
        </p:nvPicPr>
        <p:blipFill rotWithShape="1">
          <a:blip r:embed="rId5">
            <a:alphaModFix/>
          </a:blip>
          <a:srcRect b="0" l="0" r="0" t="0"/>
          <a:stretch/>
        </p:blipFill>
        <p:spPr>
          <a:xfrm>
            <a:off x="7439400" y="2033561"/>
            <a:ext cx="1219200" cy="1219200"/>
          </a:xfrm>
          <a:prstGeom prst="rect">
            <a:avLst/>
          </a:prstGeom>
          <a:noFill/>
          <a:ln>
            <a:noFill/>
          </a:ln>
        </p:spPr>
      </p:pic>
      <p:pic>
        <p:nvPicPr>
          <p:cNvPr id="498" name="Google Shape;498;p36"/>
          <p:cNvPicPr preferRelativeResize="0"/>
          <p:nvPr/>
        </p:nvPicPr>
        <p:blipFill rotWithShape="1">
          <a:blip r:embed="rId6">
            <a:alphaModFix/>
          </a:blip>
          <a:srcRect b="0" l="0" r="0" t="0"/>
          <a:stretch/>
        </p:blipFill>
        <p:spPr>
          <a:xfrm>
            <a:off x="9229718" y="2000742"/>
            <a:ext cx="1219200" cy="1219200"/>
          </a:xfrm>
          <a:prstGeom prst="rect">
            <a:avLst/>
          </a:prstGeom>
          <a:noFill/>
          <a:ln>
            <a:noFill/>
          </a:ln>
        </p:spPr>
      </p:pic>
      <p:sp>
        <p:nvSpPr>
          <p:cNvPr id="499" name="Google Shape;499;p36"/>
          <p:cNvSpPr txBox="1"/>
          <p:nvPr/>
        </p:nvSpPr>
        <p:spPr>
          <a:xfrm>
            <a:off x="486427" y="5603604"/>
            <a:ext cx="631430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AIDE: The Machine Learning Engineer Agent</a:t>
            </a:r>
            <a:endParaRPr/>
          </a:p>
        </p:txBody>
      </p:sp>
      <p:sp>
        <p:nvSpPr>
          <p:cNvPr id="500" name="Google Shape;500;p36"/>
          <p:cNvSpPr txBox="1"/>
          <p:nvPr/>
        </p:nvSpPr>
        <p:spPr>
          <a:xfrm>
            <a:off x="6121995" y="5690422"/>
            <a:ext cx="63143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https://arxiv.org/abs/2502.13138</a:t>
            </a:r>
            <a:endParaRPr/>
          </a:p>
        </p:txBody>
      </p:sp>
      <p:sp>
        <p:nvSpPr>
          <p:cNvPr id="501" name="Google Shape;501;p36"/>
          <p:cNvSpPr txBox="1"/>
          <p:nvPr/>
        </p:nvSpPr>
        <p:spPr>
          <a:xfrm>
            <a:off x="8268228" y="6401953"/>
            <a:ext cx="3973200" cy="375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https://arxiv.org/abs/2410.20424</a:t>
            </a:r>
            <a:endParaRPr sz="1800">
              <a:solidFill>
                <a:schemeClr val="dk1"/>
              </a:solidFill>
              <a:latin typeface="Calibri"/>
              <a:ea typeface="Calibri"/>
              <a:cs typeface="Calibri"/>
              <a:sym typeface="Calibri"/>
            </a:endParaRPr>
          </a:p>
        </p:txBody>
      </p:sp>
      <p:sp>
        <p:nvSpPr>
          <p:cNvPr id="502" name="Google Shape;502;p36"/>
          <p:cNvSpPr txBox="1"/>
          <p:nvPr/>
        </p:nvSpPr>
        <p:spPr>
          <a:xfrm>
            <a:off x="486427" y="6094081"/>
            <a:ext cx="14180432" cy="375552"/>
          </a:xfrm>
          <a:prstGeom prst="rect">
            <a:avLst/>
          </a:prstGeom>
          <a:noFill/>
          <a:ln>
            <a:noFill/>
          </a:ln>
        </p:spPr>
        <p:txBody>
          <a:bodyPr anchorCtr="0" anchor="t" bIns="45700" lIns="91425" spcFirstLastPara="1" rIns="91425" wrap="square" tIns="45700">
            <a:spAutoFit/>
          </a:bodyPr>
          <a:lstStyle/>
          <a:p>
            <a:pPr indent="0" lvl="0" marL="0" marR="0" rtl="0" algn="l">
              <a:lnSpc>
                <a:spcPct val="87458"/>
              </a:lnSpc>
              <a:spcBef>
                <a:spcPts val="0"/>
              </a:spcBef>
              <a:spcAft>
                <a:spcPts val="0"/>
              </a:spcAft>
              <a:buNone/>
            </a:pPr>
            <a:r>
              <a:rPr lang="en-US" sz="2400">
                <a:solidFill>
                  <a:schemeClr val="dk1"/>
                </a:solidFill>
                <a:latin typeface="Calibri"/>
                <a:ea typeface="Calibri"/>
                <a:cs typeface="Calibri"/>
                <a:sym typeface="Calibri"/>
              </a:rPr>
              <a:t>AutoKaggle: A Multi-Agent Framework for Autonomous Data Science Competitions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AI Agent 舉例：用 AI 做研究</a:t>
            </a:r>
            <a:endParaRPr/>
          </a:p>
        </p:txBody>
      </p:sp>
      <p:sp>
        <p:nvSpPr>
          <p:cNvPr id="509" name="Google Shape;509;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b="1" i="0">
              <a:solidFill>
                <a:srgbClr val="202124"/>
              </a:solidFill>
              <a:latin typeface="Arial"/>
              <a:ea typeface="Arial"/>
              <a:cs typeface="Arial"/>
              <a:sym typeface="Arial"/>
            </a:endParaRPr>
          </a:p>
        </p:txBody>
      </p:sp>
      <p:sp>
        <p:nvSpPr>
          <p:cNvPr id="510" name="Google Shape;510;p37"/>
          <p:cNvSpPr txBox="1"/>
          <p:nvPr/>
        </p:nvSpPr>
        <p:spPr>
          <a:xfrm>
            <a:off x="639462" y="6333407"/>
            <a:ext cx="1091307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https://research.google/blog/accelerating-scientific-breakthroughs-with-an-ai-co-scientist/</a:t>
            </a:r>
            <a:endParaRPr sz="1800">
              <a:solidFill>
                <a:schemeClr val="dk1"/>
              </a:solidFill>
              <a:latin typeface="Calibri"/>
              <a:ea typeface="Calibri"/>
              <a:cs typeface="Calibri"/>
              <a:sym typeface="Calibri"/>
            </a:endParaRPr>
          </a:p>
        </p:txBody>
      </p:sp>
      <p:pic>
        <p:nvPicPr>
          <p:cNvPr descr="AICoScientist-2-Overview" id="511" name="Google Shape;511;p37"/>
          <p:cNvPicPr preferRelativeResize="0"/>
          <p:nvPr/>
        </p:nvPicPr>
        <p:blipFill rotWithShape="1">
          <a:blip r:embed="rId3">
            <a:alphaModFix/>
          </a:blip>
          <a:srcRect b="0" l="0" r="0" t="0"/>
          <a:stretch/>
        </p:blipFill>
        <p:spPr>
          <a:xfrm>
            <a:off x="285750" y="1509713"/>
            <a:ext cx="11906250" cy="4667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邁向更加真實的互動情境</a:t>
            </a:r>
            <a:endParaRPr/>
          </a:p>
        </p:txBody>
      </p:sp>
      <p:sp>
        <p:nvSpPr>
          <p:cNvPr id="518" name="Google Shape;518;p38"/>
          <p:cNvSpPr/>
          <p:nvPr/>
        </p:nvSpPr>
        <p:spPr>
          <a:xfrm>
            <a:off x="260850" y="2658332"/>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goal</a:t>
            </a:r>
            <a:endParaRPr b="0" i="0" sz="2400" u="none" cap="none" strike="noStrike">
              <a:solidFill>
                <a:srgbClr val="000000"/>
              </a:solidFill>
              <a:latin typeface="Calibri"/>
              <a:ea typeface="Calibri"/>
              <a:cs typeface="Calibri"/>
              <a:sym typeface="Calibri"/>
            </a:endParaRPr>
          </a:p>
        </p:txBody>
      </p:sp>
      <p:sp>
        <p:nvSpPr>
          <p:cNvPr id="519" name="Google Shape;519;p38"/>
          <p:cNvSpPr/>
          <p:nvPr/>
        </p:nvSpPr>
        <p:spPr>
          <a:xfrm>
            <a:off x="2060850" y="265833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obs 1</a:t>
            </a:r>
            <a:endParaRPr b="0" i="0" sz="2400" u="none" cap="none" strike="noStrike">
              <a:solidFill>
                <a:srgbClr val="000000"/>
              </a:solidFill>
              <a:latin typeface="Calibri"/>
              <a:ea typeface="Calibri"/>
              <a:cs typeface="Calibri"/>
              <a:sym typeface="Calibri"/>
            </a:endParaRPr>
          </a:p>
        </p:txBody>
      </p:sp>
      <p:sp>
        <p:nvSpPr>
          <p:cNvPr id="520" name="Google Shape;520;p38"/>
          <p:cNvSpPr/>
          <p:nvPr/>
        </p:nvSpPr>
        <p:spPr>
          <a:xfrm>
            <a:off x="5652150" y="265833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obs 2</a:t>
            </a:r>
            <a:endParaRPr b="0" i="0" sz="2400" u="none" cap="none" strike="noStrike">
              <a:solidFill>
                <a:srgbClr val="000000"/>
              </a:solidFill>
              <a:latin typeface="Calibri"/>
              <a:ea typeface="Calibri"/>
              <a:cs typeface="Calibri"/>
              <a:sym typeface="Calibri"/>
            </a:endParaRPr>
          </a:p>
        </p:txBody>
      </p:sp>
      <p:sp>
        <p:nvSpPr>
          <p:cNvPr id="521" name="Google Shape;521;p38"/>
          <p:cNvSpPr/>
          <p:nvPr/>
        </p:nvSpPr>
        <p:spPr>
          <a:xfrm>
            <a:off x="3866025" y="2658332"/>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1</a:t>
            </a:r>
            <a:endParaRPr b="0" i="0" sz="2400" u="none" cap="none" strike="noStrike">
              <a:solidFill>
                <a:srgbClr val="000000"/>
              </a:solidFill>
              <a:latin typeface="Calibri"/>
              <a:ea typeface="Calibri"/>
              <a:cs typeface="Calibri"/>
              <a:sym typeface="Calibri"/>
            </a:endParaRPr>
          </a:p>
        </p:txBody>
      </p:sp>
      <p:sp>
        <p:nvSpPr>
          <p:cNvPr id="522" name="Google Shape;522;p38"/>
          <p:cNvSpPr/>
          <p:nvPr/>
        </p:nvSpPr>
        <p:spPr>
          <a:xfrm>
            <a:off x="7455150" y="2658332"/>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2</a:t>
            </a:r>
            <a:endParaRPr b="0" i="0" sz="2400" u="none" cap="none" strike="noStrike">
              <a:solidFill>
                <a:srgbClr val="000000"/>
              </a:solidFill>
              <a:latin typeface="Calibri"/>
              <a:ea typeface="Calibri"/>
              <a:cs typeface="Calibri"/>
              <a:sym typeface="Calibri"/>
            </a:endParaRPr>
          </a:p>
        </p:txBody>
      </p:sp>
      <p:sp>
        <p:nvSpPr>
          <p:cNvPr id="523" name="Google Shape;523;p38"/>
          <p:cNvSpPr/>
          <p:nvPr/>
        </p:nvSpPr>
        <p:spPr>
          <a:xfrm>
            <a:off x="9255150" y="265833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obs 3</a:t>
            </a:r>
            <a:endParaRPr b="0" i="0" sz="2400" u="none" cap="none" strike="noStrike">
              <a:solidFill>
                <a:srgbClr val="000000"/>
              </a:solidFill>
              <a:latin typeface="Calibri"/>
              <a:ea typeface="Calibri"/>
              <a:cs typeface="Calibri"/>
              <a:sym typeface="Calibri"/>
            </a:endParaRPr>
          </a:p>
        </p:txBody>
      </p:sp>
      <p:sp>
        <p:nvSpPr>
          <p:cNvPr id="524" name="Google Shape;524;p38"/>
          <p:cNvSpPr/>
          <p:nvPr/>
        </p:nvSpPr>
        <p:spPr>
          <a:xfrm>
            <a:off x="11055150" y="2658332"/>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3</a:t>
            </a:r>
            <a:endParaRPr b="0" i="0" sz="2400" u="none" cap="none" strike="noStrike">
              <a:solidFill>
                <a:srgbClr val="000000"/>
              </a:solidFill>
              <a:latin typeface="Calibri"/>
              <a:ea typeface="Calibri"/>
              <a:cs typeface="Calibri"/>
              <a:sym typeface="Calibri"/>
            </a:endParaRPr>
          </a:p>
        </p:txBody>
      </p:sp>
      <p:sp>
        <p:nvSpPr>
          <p:cNvPr id="525" name="Google Shape;525;p38"/>
          <p:cNvSpPr txBox="1"/>
          <p:nvPr/>
        </p:nvSpPr>
        <p:spPr>
          <a:xfrm>
            <a:off x="260850" y="1943677"/>
            <a:ext cx="17913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Microsoft JhengHei"/>
              <a:buNone/>
            </a:pPr>
            <a:r>
              <a:rPr b="1" i="0" lang="en-US" sz="2400" u="sng" cap="none" strike="noStrike">
                <a:solidFill>
                  <a:srgbClr val="000000"/>
                </a:solidFill>
                <a:latin typeface="Microsoft JhengHei"/>
                <a:ea typeface="Microsoft JhengHei"/>
                <a:cs typeface="Microsoft JhengHei"/>
                <a:sym typeface="Microsoft JhengHei"/>
              </a:rPr>
              <a:t>回合制互動</a:t>
            </a:r>
            <a:endParaRPr/>
          </a:p>
        </p:txBody>
      </p:sp>
      <p:sp>
        <p:nvSpPr>
          <p:cNvPr id="526" name="Google Shape;526;p38"/>
          <p:cNvSpPr txBox="1"/>
          <p:nvPr/>
        </p:nvSpPr>
        <p:spPr>
          <a:xfrm>
            <a:off x="260850" y="3478726"/>
            <a:ext cx="17913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Microsoft JhengHei"/>
              <a:buNone/>
            </a:pPr>
            <a:r>
              <a:rPr b="1" i="0" lang="en-US" sz="2400" u="sng" cap="none" strike="noStrike">
                <a:solidFill>
                  <a:srgbClr val="000000"/>
                </a:solidFill>
                <a:latin typeface="Microsoft JhengHei"/>
                <a:ea typeface="Microsoft JhengHei"/>
                <a:cs typeface="Microsoft JhengHei"/>
                <a:sym typeface="Microsoft JhengHei"/>
              </a:rPr>
              <a:t>即時互動</a:t>
            </a:r>
            <a:endParaRPr/>
          </a:p>
        </p:txBody>
      </p:sp>
      <p:sp>
        <p:nvSpPr>
          <p:cNvPr id="527" name="Google Shape;527;p38"/>
          <p:cNvSpPr/>
          <p:nvPr/>
        </p:nvSpPr>
        <p:spPr>
          <a:xfrm>
            <a:off x="260850" y="4668415"/>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goal</a:t>
            </a:r>
            <a:endParaRPr b="0" i="0" sz="2400" u="none" cap="none" strike="noStrike">
              <a:solidFill>
                <a:srgbClr val="000000"/>
              </a:solidFill>
              <a:latin typeface="Calibri"/>
              <a:ea typeface="Calibri"/>
              <a:cs typeface="Calibri"/>
              <a:sym typeface="Calibri"/>
            </a:endParaRPr>
          </a:p>
        </p:txBody>
      </p:sp>
      <p:sp>
        <p:nvSpPr>
          <p:cNvPr id="528" name="Google Shape;528;p38"/>
          <p:cNvSpPr/>
          <p:nvPr/>
        </p:nvSpPr>
        <p:spPr>
          <a:xfrm>
            <a:off x="2060849" y="4274295"/>
            <a:ext cx="1277437"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obs 1</a:t>
            </a:r>
            <a:endParaRPr b="0" i="0" sz="2400" u="none" cap="none" strike="noStrike">
              <a:solidFill>
                <a:srgbClr val="000000"/>
              </a:solidFill>
              <a:latin typeface="Calibri"/>
              <a:ea typeface="Calibri"/>
              <a:cs typeface="Calibri"/>
              <a:sym typeface="Calibri"/>
            </a:endParaRPr>
          </a:p>
        </p:txBody>
      </p:sp>
      <p:sp>
        <p:nvSpPr>
          <p:cNvPr id="529" name="Google Shape;529;p38"/>
          <p:cNvSpPr/>
          <p:nvPr/>
        </p:nvSpPr>
        <p:spPr>
          <a:xfrm>
            <a:off x="3338286" y="5148524"/>
            <a:ext cx="1611085"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1</a:t>
            </a:r>
            <a:endParaRPr b="0" i="0" sz="2400" u="none" cap="none" strike="noStrike">
              <a:solidFill>
                <a:srgbClr val="000000"/>
              </a:solidFill>
              <a:latin typeface="Calibri"/>
              <a:ea typeface="Calibri"/>
              <a:cs typeface="Calibri"/>
              <a:sym typeface="Calibri"/>
            </a:endParaRPr>
          </a:p>
        </p:txBody>
      </p:sp>
      <p:sp>
        <p:nvSpPr>
          <p:cNvPr id="530" name="Google Shape;530;p38"/>
          <p:cNvSpPr/>
          <p:nvPr/>
        </p:nvSpPr>
        <p:spPr>
          <a:xfrm>
            <a:off x="4470401" y="4274295"/>
            <a:ext cx="2501897" cy="360000"/>
          </a:xfrm>
          <a:prstGeom prst="roundRect">
            <a:avLst>
              <a:gd fmla="val 16667" name="adj"/>
            </a:avLst>
          </a:prstGeom>
          <a:solidFill>
            <a:srgbClr val="B3C6E7"/>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obs 2</a:t>
            </a:r>
            <a:endParaRPr b="0" i="0" sz="2400" u="none" cap="none" strike="noStrike">
              <a:solidFill>
                <a:srgbClr val="000000"/>
              </a:solidFill>
              <a:latin typeface="Calibri"/>
              <a:ea typeface="Calibri"/>
              <a:cs typeface="Calibri"/>
              <a:sym typeface="Calibri"/>
            </a:endParaRPr>
          </a:p>
        </p:txBody>
      </p:sp>
      <p:sp>
        <p:nvSpPr>
          <p:cNvPr id="531" name="Google Shape;531;p38"/>
          <p:cNvSpPr/>
          <p:nvPr/>
        </p:nvSpPr>
        <p:spPr>
          <a:xfrm>
            <a:off x="5243566" y="5148524"/>
            <a:ext cx="1903815" cy="360000"/>
          </a:xfrm>
          <a:prstGeom prst="roundRect">
            <a:avLst>
              <a:gd fmla="val 16667"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2</a:t>
            </a:r>
            <a:endParaRPr b="0" i="0" sz="2400" u="none" cap="none" strike="noStrike">
              <a:solidFill>
                <a:srgbClr val="000000"/>
              </a:solidFill>
              <a:latin typeface="Calibri"/>
              <a:ea typeface="Calibri"/>
              <a:cs typeface="Calibri"/>
              <a:sym typeface="Calibri"/>
            </a:endParaRPr>
          </a:p>
        </p:txBody>
      </p:sp>
      <p:sp>
        <p:nvSpPr>
          <p:cNvPr id="532" name="Google Shape;532;p38"/>
          <p:cNvSpPr txBox="1"/>
          <p:nvPr/>
        </p:nvSpPr>
        <p:spPr>
          <a:xfrm>
            <a:off x="3421680" y="5946310"/>
            <a:ext cx="333375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Microsoft JhengHei"/>
              <a:buNone/>
            </a:pPr>
            <a:r>
              <a:rPr b="0" i="0" lang="en-US" sz="2400" u="none" cap="none" strike="noStrike">
                <a:solidFill>
                  <a:srgbClr val="000000"/>
                </a:solidFill>
                <a:latin typeface="Microsoft JhengHei"/>
                <a:ea typeface="Microsoft JhengHei"/>
                <a:cs typeface="Microsoft JhengHei"/>
                <a:sym typeface="Microsoft JhengHei"/>
              </a:rPr>
              <a:t>立刻轉換行動</a:t>
            </a:r>
            <a:endParaRPr/>
          </a:p>
        </p:txBody>
      </p:sp>
      <p:cxnSp>
        <p:nvCxnSpPr>
          <p:cNvPr id="533" name="Google Shape;533;p38"/>
          <p:cNvCxnSpPr/>
          <p:nvPr/>
        </p:nvCxnSpPr>
        <p:spPr>
          <a:xfrm rot="10800000">
            <a:off x="5107605" y="5385393"/>
            <a:ext cx="0" cy="560917"/>
          </a:xfrm>
          <a:prstGeom prst="straightConnector1">
            <a:avLst/>
          </a:prstGeom>
          <a:noFill/>
          <a:ln cap="flat" cmpd="sng" w="76200">
            <a:solidFill>
              <a:schemeClr val="dk1"/>
            </a:solidFill>
            <a:prstDash val="solid"/>
            <a:miter lim="800000"/>
            <a:headEnd len="sm" w="sm" type="none"/>
            <a:tailEnd len="med" w="med" type="triangle"/>
          </a:ln>
        </p:spPr>
      </p:cxnSp>
      <p:sp>
        <p:nvSpPr>
          <p:cNvPr id="534" name="Google Shape;534;p38"/>
          <p:cNvSpPr txBox="1"/>
          <p:nvPr/>
        </p:nvSpPr>
        <p:spPr>
          <a:xfrm>
            <a:off x="8613601" y="4625304"/>
            <a:ext cx="30351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icrosoft JhengHei"/>
                <a:ea typeface="Microsoft JhengHei"/>
                <a:cs typeface="Microsoft JhengHei"/>
                <a:sym typeface="Microsoft JhengHei"/>
              </a:rPr>
              <a:t>例如：語音對話</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邁向更加真實的互動情境</a:t>
            </a:r>
            <a:endParaRPr/>
          </a:p>
        </p:txBody>
      </p:sp>
      <p:cxnSp>
        <p:nvCxnSpPr>
          <p:cNvPr id="540" name="Google Shape;540;p39"/>
          <p:cNvCxnSpPr/>
          <p:nvPr/>
        </p:nvCxnSpPr>
        <p:spPr>
          <a:xfrm>
            <a:off x="2053041" y="5051556"/>
            <a:ext cx="9599070" cy="0"/>
          </a:xfrm>
          <a:prstGeom prst="straightConnector1">
            <a:avLst/>
          </a:prstGeom>
          <a:noFill/>
          <a:ln cap="flat" cmpd="sng" w="38100">
            <a:solidFill>
              <a:schemeClr val="accent1"/>
            </a:solidFill>
            <a:prstDash val="solid"/>
            <a:miter lim="800000"/>
            <a:headEnd len="sm" w="sm" type="none"/>
            <a:tailEnd len="sm" w="sm" type="none"/>
          </a:ln>
        </p:spPr>
      </p:cxnSp>
      <p:cxnSp>
        <p:nvCxnSpPr>
          <p:cNvPr id="541" name="Google Shape;541;p39"/>
          <p:cNvCxnSpPr/>
          <p:nvPr/>
        </p:nvCxnSpPr>
        <p:spPr>
          <a:xfrm>
            <a:off x="2053041" y="3181807"/>
            <a:ext cx="9648306" cy="0"/>
          </a:xfrm>
          <a:prstGeom prst="straightConnector1">
            <a:avLst/>
          </a:prstGeom>
          <a:noFill/>
          <a:ln cap="flat" cmpd="sng" w="38100">
            <a:solidFill>
              <a:srgbClr val="F4B081"/>
            </a:solidFill>
            <a:prstDash val="solid"/>
            <a:miter lim="800000"/>
            <a:headEnd len="sm" w="sm" type="none"/>
            <a:tailEnd len="sm" w="sm" type="none"/>
          </a:ln>
        </p:spPr>
      </p:cxnSp>
      <p:sp>
        <p:nvSpPr>
          <p:cNvPr id="542" name="Google Shape;542;p39"/>
          <p:cNvSpPr txBox="1"/>
          <p:nvPr/>
        </p:nvSpPr>
        <p:spPr>
          <a:xfrm>
            <a:off x="913757" y="3712165"/>
            <a:ext cx="773723" cy="46166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User</a:t>
            </a:r>
            <a:endParaRPr/>
          </a:p>
        </p:txBody>
      </p:sp>
      <p:pic>
        <p:nvPicPr>
          <p:cNvPr id="543" name="Google Shape;543;p39"/>
          <p:cNvPicPr preferRelativeResize="0"/>
          <p:nvPr/>
        </p:nvPicPr>
        <p:blipFill rotWithShape="1">
          <a:blip r:embed="rId3">
            <a:alphaModFix/>
          </a:blip>
          <a:srcRect b="0" l="0" r="0" t="0"/>
          <a:stretch/>
        </p:blipFill>
        <p:spPr>
          <a:xfrm flipH="1">
            <a:off x="2303892" y="2865090"/>
            <a:ext cx="2416081" cy="628753"/>
          </a:xfrm>
          <a:prstGeom prst="rect">
            <a:avLst/>
          </a:prstGeom>
          <a:noFill/>
          <a:ln>
            <a:noFill/>
          </a:ln>
        </p:spPr>
      </p:pic>
      <p:sp>
        <p:nvSpPr>
          <p:cNvPr id="544" name="Google Shape;544;p39"/>
          <p:cNvSpPr txBox="1"/>
          <p:nvPr/>
        </p:nvSpPr>
        <p:spPr>
          <a:xfrm>
            <a:off x="2250961" y="2733233"/>
            <a:ext cx="77372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tell</a:t>
            </a:r>
            <a:endParaRPr b="0" i="0" sz="1800" u="none" cap="none" strike="noStrike">
              <a:solidFill>
                <a:srgbClr val="000000"/>
              </a:solidFill>
              <a:latin typeface="Calibri"/>
              <a:ea typeface="Calibri"/>
              <a:cs typeface="Calibri"/>
              <a:sym typeface="Calibri"/>
            </a:endParaRPr>
          </a:p>
        </p:txBody>
      </p:sp>
      <p:sp>
        <p:nvSpPr>
          <p:cNvPr id="545" name="Google Shape;545;p39"/>
          <p:cNvSpPr txBox="1"/>
          <p:nvPr/>
        </p:nvSpPr>
        <p:spPr>
          <a:xfrm>
            <a:off x="2759519" y="2733233"/>
            <a:ext cx="77372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me</a:t>
            </a:r>
            <a:endParaRPr b="0" i="0" sz="1800" u="none" cap="none" strike="noStrike">
              <a:solidFill>
                <a:srgbClr val="000000"/>
              </a:solidFill>
              <a:latin typeface="Calibri"/>
              <a:ea typeface="Calibri"/>
              <a:cs typeface="Calibri"/>
              <a:sym typeface="Calibri"/>
            </a:endParaRPr>
          </a:p>
        </p:txBody>
      </p:sp>
      <p:sp>
        <p:nvSpPr>
          <p:cNvPr id="546" name="Google Shape;546;p39"/>
          <p:cNvSpPr txBox="1"/>
          <p:nvPr/>
        </p:nvSpPr>
        <p:spPr>
          <a:xfrm>
            <a:off x="3205227" y="2733233"/>
            <a:ext cx="77372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a:t>
            </a:r>
            <a:endParaRPr b="0" i="0" sz="1800" u="none" cap="none" strike="noStrike">
              <a:solidFill>
                <a:srgbClr val="000000"/>
              </a:solidFill>
              <a:latin typeface="Calibri"/>
              <a:ea typeface="Calibri"/>
              <a:cs typeface="Calibri"/>
              <a:sym typeface="Calibri"/>
            </a:endParaRPr>
          </a:p>
        </p:txBody>
      </p:sp>
      <p:sp>
        <p:nvSpPr>
          <p:cNvPr id="547" name="Google Shape;547;p39"/>
          <p:cNvSpPr txBox="1"/>
          <p:nvPr/>
        </p:nvSpPr>
        <p:spPr>
          <a:xfrm>
            <a:off x="3616103" y="2733233"/>
            <a:ext cx="103185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story</a:t>
            </a:r>
            <a:endParaRPr b="0" i="0" sz="1800" u="none" cap="none" strike="noStrike">
              <a:solidFill>
                <a:srgbClr val="000000"/>
              </a:solidFill>
              <a:latin typeface="Calibri"/>
              <a:ea typeface="Calibri"/>
              <a:cs typeface="Calibri"/>
              <a:sym typeface="Calibri"/>
            </a:endParaRPr>
          </a:p>
        </p:txBody>
      </p:sp>
      <p:pic>
        <p:nvPicPr>
          <p:cNvPr id="548" name="Google Shape;548;p39"/>
          <p:cNvPicPr preferRelativeResize="0"/>
          <p:nvPr/>
        </p:nvPicPr>
        <p:blipFill rotWithShape="1">
          <a:blip r:embed="rId4">
            <a:alphaModFix/>
          </a:blip>
          <a:srcRect b="0" l="0" r="0" t="0"/>
          <a:stretch/>
        </p:blipFill>
        <p:spPr>
          <a:xfrm flipH="1">
            <a:off x="4746762" y="4751759"/>
            <a:ext cx="4400552" cy="628753"/>
          </a:xfrm>
          <a:prstGeom prst="rect">
            <a:avLst/>
          </a:prstGeom>
          <a:noFill/>
          <a:ln>
            <a:noFill/>
          </a:ln>
        </p:spPr>
      </p:pic>
      <p:pic>
        <p:nvPicPr>
          <p:cNvPr id="549" name="Google Shape;549;p39"/>
          <p:cNvPicPr preferRelativeResize="0"/>
          <p:nvPr/>
        </p:nvPicPr>
        <p:blipFill rotWithShape="1">
          <a:blip r:embed="rId3">
            <a:alphaModFix/>
          </a:blip>
          <a:srcRect b="0" l="0" r="0" t="0"/>
          <a:stretch/>
        </p:blipFill>
        <p:spPr>
          <a:xfrm flipH="1">
            <a:off x="6724733" y="2865326"/>
            <a:ext cx="317381" cy="628753"/>
          </a:xfrm>
          <a:prstGeom prst="rect">
            <a:avLst/>
          </a:prstGeom>
          <a:noFill/>
          <a:ln>
            <a:noFill/>
          </a:ln>
        </p:spPr>
      </p:pic>
      <p:sp>
        <p:nvSpPr>
          <p:cNvPr id="550" name="Google Shape;550;p39"/>
          <p:cNvSpPr txBox="1"/>
          <p:nvPr/>
        </p:nvSpPr>
        <p:spPr>
          <a:xfrm>
            <a:off x="6046869" y="2733233"/>
            <a:ext cx="171795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ok</a:t>
            </a:r>
            <a:endParaRPr b="0" i="0" sz="1800" u="none" cap="none" strike="noStrike">
              <a:solidFill>
                <a:srgbClr val="000000"/>
              </a:solidFill>
              <a:latin typeface="Calibri"/>
              <a:ea typeface="Calibri"/>
              <a:cs typeface="Calibri"/>
              <a:sym typeface="Calibri"/>
            </a:endParaRPr>
          </a:p>
        </p:txBody>
      </p:sp>
      <p:pic>
        <p:nvPicPr>
          <p:cNvPr id="551" name="Google Shape;551;p39"/>
          <p:cNvPicPr preferRelativeResize="0"/>
          <p:nvPr/>
        </p:nvPicPr>
        <p:blipFill rotWithShape="1">
          <a:blip r:embed="rId3">
            <a:alphaModFix/>
          </a:blip>
          <a:srcRect b="0" l="0" r="0" t="0"/>
          <a:stretch/>
        </p:blipFill>
        <p:spPr>
          <a:xfrm flipH="1">
            <a:off x="8462805" y="2885344"/>
            <a:ext cx="3076854" cy="628753"/>
          </a:xfrm>
          <a:prstGeom prst="rect">
            <a:avLst/>
          </a:prstGeom>
          <a:noFill/>
          <a:ln>
            <a:noFill/>
          </a:ln>
        </p:spPr>
      </p:pic>
      <p:sp>
        <p:nvSpPr>
          <p:cNvPr id="552" name="Google Shape;552;p39"/>
          <p:cNvSpPr txBox="1"/>
          <p:nvPr/>
        </p:nvSpPr>
        <p:spPr>
          <a:xfrm>
            <a:off x="8433832" y="2733233"/>
            <a:ext cx="326751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stop  I   don’t     like   the story</a:t>
            </a:r>
            <a:endParaRPr b="0" i="0" sz="1800" u="none" cap="none" strike="noStrike">
              <a:solidFill>
                <a:srgbClr val="000000"/>
              </a:solidFill>
              <a:latin typeface="Calibri"/>
              <a:ea typeface="Calibri"/>
              <a:cs typeface="Calibri"/>
              <a:sym typeface="Calibri"/>
            </a:endParaRPr>
          </a:p>
        </p:txBody>
      </p:sp>
      <p:pic>
        <p:nvPicPr>
          <p:cNvPr id="553" name="Google Shape;553;p39"/>
          <p:cNvPicPr preferRelativeResize="0"/>
          <p:nvPr/>
        </p:nvPicPr>
        <p:blipFill rotWithShape="1">
          <a:blip r:embed="rId5">
            <a:alphaModFix/>
          </a:blip>
          <a:srcRect b="0" l="0" r="0" t="0"/>
          <a:stretch/>
        </p:blipFill>
        <p:spPr>
          <a:xfrm>
            <a:off x="729119" y="4350957"/>
            <a:ext cx="1219200" cy="1219201"/>
          </a:xfrm>
          <a:prstGeom prst="rect">
            <a:avLst/>
          </a:prstGeom>
          <a:noFill/>
          <a:ln>
            <a:noFill/>
          </a:ln>
        </p:spPr>
      </p:pic>
      <p:pic>
        <p:nvPicPr>
          <p:cNvPr id="554" name="Google Shape;554;p39"/>
          <p:cNvPicPr preferRelativeResize="0"/>
          <p:nvPr/>
        </p:nvPicPr>
        <p:blipFill rotWithShape="1">
          <a:blip r:embed="rId6">
            <a:alphaModFix/>
          </a:blip>
          <a:srcRect b="0" l="0" r="0" t="0"/>
          <a:stretch/>
        </p:blipFill>
        <p:spPr>
          <a:xfrm>
            <a:off x="716924" y="2492965"/>
            <a:ext cx="1219200" cy="1219200"/>
          </a:xfrm>
          <a:prstGeom prst="rect">
            <a:avLst/>
          </a:prstGeom>
          <a:noFill/>
          <a:ln>
            <a:noFill/>
          </a:ln>
        </p:spPr>
      </p:pic>
      <p:sp>
        <p:nvSpPr>
          <p:cNvPr id="555" name="Google Shape;555;p39"/>
          <p:cNvSpPr/>
          <p:nvPr/>
        </p:nvSpPr>
        <p:spPr>
          <a:xfrm>
            <a:off x="2053041" y="2211045"/>
            <a:ext cx="2779714"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obs 1</a:t>
            </a:r>
            <a:endParaRPr b="0" i="0" sz="2400" u="none" cap="none" strike="noStrike">
              <a:solidFill>
                <a:srgbClr val="000000"/>
              </a:solidFill>
              <a:latin typeface="Calibri"/>
              <a:ea typeface="Calibri"/>
              <a:cs typeface="Calibri"/>
              <a:sym typeface="Calibri"/>
            </a:endParaRPr>
          </a:p>
        </p:txBody>
      </p:sp>
      <p:sp>
        <p:nvSpPr>
          <p:cNvPr id="556" name="Google Shape;556;p39"/>
          <p:cNvSpPr/>
          <p:nvPr/>
        </p:nvSpPr>
        <p:spPr>
          <a:xfrm>
            <a:off x="4832755" y="5477559"/>
            <a:ext cx="4314559"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1</a:t>
            </a:r>
            <a:endParaRPr b="0" i="0" sz="2400" u="none" cap="none" strike="noStrike">
              <a:solidFill>
                <a:srgbClr val="000000"/>
              </a:solidFill>
              <a:latin typeface="Calibri"/>
              <a:ea typeface="Calibri"/>
              <a:cs typeface="Calibri"/>
              <a:sym typeface="Calibri"/>
            </a:endParaRPr>
          </a:p>
        </p:txBody>
      </p:sp>
      <p:sp>
        <p:nvSpPr>
          <p:cNvPr id="557" name="Google Shape;557;p39"/>
          <p:cNvSpPr/>
          <p:nvPr/>
        </p:nvSpPr>
        <p:spPr>
          <a:xfrm>
            <a:off x="9811467" y="5472234"/>
            <a:ext cx="2610585" cy="360000"/>
          </a:xfrm>
          <a:prstGeom prst="roundRect">
            <a:avLst>
              <a:gd fmla="val 16667"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2</a:t>
            </a:r>
            <a:endParaRPr b="0" i="0" sz="2400" u="none" cap="none" strike="noStrike">
              <a:solidFill>
                <a:srgbClr val="000000"/>
              </a:solidFill>
              <a:latin typeface="Calibri"/>
              <a:ea typeface="Calibri"/>
              <a:cs typeface="Calibri"/>
              <a:sym typeface="Calibri"/>
            </a:endParaRPr>
          </a:p>
        </p:txBody>
      </p:sp>
      <p:sp>
        <p:nvSpPr>
          <p:cNvPr id="558" name="Google Shape;558;p39"/>
          <p:cNvSpPr/>
          <p:nvPr/>
        </p:nvSpPr>
        <p:spPr>
          <a:xfrm>
            <a:off x="8462805" y="2214816"/>
            <a:ext cx="3783624" cy="360000"/>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obs </a:t>
            </a:r>
            <a:r>
              <a:rPr lang="en-US" sz="2400">
                <a:solidFill>
                  <a:srgbClr val="000000"/>
                </a:solidFill>
                <a:latin typeface="Calibri"/>
                <a:ea typeface="Calibri"/>
                <a:cs typeface="Calibri"/>
                <a:sym typeface="Calibri"/>
              </a:rPr>
              <a:t>3</a:t>
            </a:r>
            <a:endParaRPr b="0" i="0" sz="2400" u="none" cap="none" strike="noStrike">
              <a:solidFill>
                <a:srgbClr val="000000"/>
              </a:solidFill>
              <a:latin typeface="Calibri"/>
              <a:ea typeface="Calibri"/>
              <a:cs typeface="Calibri"/>
              <a:sym typeface="Calibri"/>
            </a:endParaRPr>
          </a:p>
        </p:txBody>
      </p:sp>
      <p:sp>
        <p:nvSpPr>
          <p:cNvPr id="559" name="Google Shape;559;p39"/>
          <p:cNvSpPr/>
          <p:nvPr/>
        </p:nvSpPr>
        <p:spPr>
          <a:xfrm>
            <a:off x="6378630" y="2205955"/>
            <a:ext cx="1222807" cy="360000"/>
          </a:xfrm>
          <a:prstGeom prst="roundRect">
            <a:avLst>
              <a:gd fmla="val 16667" name="adj"/>
            </a:avLst>
          </a:prstGeom>
          <a:solidFill>
            <a:srgbClr val="B3C6E7"/>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obs 2</a:t>
            </a:r>
            <a:endParaRPr b="0" i="0" sz="2400" u="none" cap="none" strike="noStrike">
              <a:solidFill>
                <a:srgbClr val="000000"/>
              </a:solidFill>
              <a:latin typeface="Calibri"/>
              <a:ea typeface="Calibri"/>
              <a:cs typeface="Calibri"/>
              <a:sym typeface="Calibri"/>
            </a:endParaRPr>
          </a:p>
        </p:txBody>
      </p:sp>
      <p:pic>
        <p:nvPicPr>
          <p:cNvPr id="560" name="Google Shape;560;p39"/>
          <p:cNvPicPr preferRelativeResize="0"/>
          <p:nvPr/>
        </p:nvPicPr>
        <p:blipFill rotWithShape="1">
          <a:blip r:embed="rId4">
            <a:alphaModFix/>
          </a:blip>
          <a:srcRect b="0" l="0" r="0" t="0"/>
          <a:stretch/>
        </p:blipFill>
        <p:spPr>
          <a:xfrm flipH="1">
            <a:off x="9831474" y="4764061"/>
            <a:ext cx="4400552" cy="628753"/>
          </a:xfrm>
          <a:prstGeom prst="rect">
            <a:avLst/>
          </a:prstGeom>
          <a:noFill/>
          <a:ln>
            <a:noFill/>
          </a:ln>
        </p:spPr>
      </p:pic>
      <p:sp>
        <p:nvSpPr>
          <p:cNvPr id="561" name="Google Shape;561;p39"/>
          <p:cNvSpPr txBox="1"/>
          <p:nvPr/>
        </p:nvSpPr>
        <p:spPr>
          <a:xfrm>
            <a:off x="4832755" y="4472840"/>
            <a:ext cx="609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Once upon a time       in  a    small    village </a:t>
            </a:r>
            <a:endParaRPr b="0" i="0" sz="1800" u="none" cap="none" strike="noStrike">
              <a:solidFill>
                <a:srgbClr val="000000"/>
              </a:solidFill>
              <a:latin typeface="Calibri"/>
              <a:ea typeface="Calibri"/>
              <a:cs typeface="Calibri"/>
              <a:sym typeface="Calibri"/>
            </a:endParaRPr>
          </a:p>
        </p:txBody>
      </p:sp>
      <p:sp>
        <p:nvSpPr>
          <p:cNvPr id="562" name="Google Shape;562;p39"/>
          <p:cNvSpPr txBox="1"/>
          <p:nvPr/>
        </p:nvSpPr>
        <p:spPr>
          <a:xfrm>
            <a:off x="9963620" y="4431772"/>
            <a:ext cx="609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US" sz="1800">
                <a:solidFill>
                  <a:srgbClr val="000000"/>
                </a:solidFill>
                <a:latin typeface="Calibri"/>
                <a:ea typeface="Calibri"/>
                <a:cs typeface="Calibri"/>
                <a:sym typeface="Calibri"/>
              </a:rPr>
              <a:t>Sorry ……</a:t>
            </a:r>
            <a:endParaRPr b="0" i="0" sz="1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邁向更加真實的互動情境</a:t>
            </a:r>
            <a:endParaRPr/>
          </a:p>
        </p:txBody>
      </p:sp>
      <p:pic>
        <p:nvPicPr>
          <p:cNvPr id="569" name="Google Shape;569;p40"/>
          <p:cNvPicPr preferRelativeResize="0"/>
          <p:nvPr/>
        </p:nvPicPr>
        <p:blipFill rotWithShape="1">
          <a:blip r:embed="rId3">
            <a:alphaModFix/>
          </a:blip>
          <a:srcRect b="0" l="0" r="0" t="0"/>
          <a:stretch/>
        </p:blipFill>
        <p:spPr>
          <a:xfrm>
            <a:off x="1123412" y="1911238"/>
            <a:ext cx="9945176" cy="4393258"/>
          </a:xfrm>
          <a:prstGeom prst="rect">
            <a:avLst/>
          </a:prstGeom>
          <a:noFill/>
          <a:ln>
            <a:noFill/>
          </a:ln>
        </p:spPr>
      </p:pic>
      <p:sp>
        <p:nvSpPr>
          <p:cNvPr id="570" name="Google Shape;570;p40"/>
          <p:cNvSpPr txBox="1"/>
          <p:nvPr/>
        </p:nvSpPr>
        <p:spPr>
          <a:xfrm>
            <a:off x="8305800" y="176768"/>
            <a:ext cx="36004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https://arxiv.org/abs/2503.04721v1</a:t>
            </a:r>
            <a:endParaRPr/>
          </a:p>
        </p:txBody>
      </p:sp>
      <p:pic>
        <p:nvPicPr>
          <p:cNvPr descr="一張含有 人員, 天空, 戶外, 服裝 的圖片&#10;&#10;自動產生的描述" id="571" name="Google Shape;571;p40"/>
          <p:cNvPicPr preferRelativeResize="0"/>
          <p:nvPr/>
        </p:nvPicPr>
        <p:blipFill rotWithShape="1">
          <a:blip r:embed="rId4">
            <a:alphaModFix/>
          </a:blip>
          <a:srcRect b="0" l="0" r="0" t="0"/>
          <a:stretch/>
        </p:blipFill>
        <p:spPr>
          <a:xfrm>
            <a:off x="10735353" y="565658"/>
            <a:ext cx="1170897" cy="1176781"/>
          </a:xfrm>
          <a:prstGeom prst="rect">
            <a:avLst/>
          </a:prstGeom>
          <a:noFill/>
          <a:ln>
            <a:noFill/>
          </a:ln>
        </p:spPr>
      </p:pic>
      <p:sp>
        <p:nvSpPr>
          <p:cNvPr id="572" name="Google Shape;572;p40"/>
          <p:cNvSpPr txBox="1"/>
          <p:nvPr/>
        </p:nvSpPr>
        <p:spPr>
          <a:xfrm>
            <a:off x="8317151" y="742949"/>
            <a:ext cx="18657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Guan-Ting Lin </a:t>
            </a:r>
            <a:endParaRPr/>
          </a:p>
        </p:txBody>
      </p:sp>
      <p:sp>
        <p:nvSpPr>
          <p:cNvPr id="573" name="Google Shape;573;p40"/>
          <p:cNvSpPr txBox="1"/>
          <p:nvPr/>
        </p:nvSpPr>
        <p:spPr>
          <a:xfrm>
            <a:off x="8305529" y="1112281"/>
            <a:ext cx="245820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collaborators from Berkeley, UW, and MIT)</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AI Agent 關鍵能力剖析</a:t>
            </a:r>
            <a:endParaRPr/>
          </a:p>
        </p:txBody>
      </p:sp>
      <p:grpSp>
        <p:nvGrpSpPr>
          <p:cNvPr id="579" name="Google Shape;579;p41"/>
          <p:cNvGrpSpPr/>
          <p:nvPr/>
        </p:nvGrpSpPr>
        <p:grpSpPr>
          <a:xfrm>
            <a:off x="838200" y="1931856"/>
            <a:ext cx="10515600" cy="4138875"/>
            <a:chOff x="0" y="106231"/>
            <a:chExt cx="10515600" cy="4138875"/>
          </a:xfrm>
        </p:grpSpPr>
        <p:sp>
          <p:nvSpPr>
            <p:cNvPr id="580" name="Google Shape;580;p41"/>
            <p:cNvSpPr/>
            <p:nvPr/>
          </p:nvSpPr>
          <p:spPr>
            <a:xfrm>
              <a:off x="0" y="106231"/>
              <a:ext cx="10515600" cy="1254825"/>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nvSpPr>
          <p:spPr>
            <a:xfrm>
              <a:off x="61256" y="167487"/>
              <a:ext cx="10393088" cy="1132313"/>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4000"/>
                <a:buFont typeface="Microsoft JhengHei"/>
                <a:buNone/>
              </a:pPr>
              <a:r>
                <a:rPr b="1" lang="en-US" sz="4000">
                  <a:solidFill>
                    <a:schemeClr val="lt1"/>
                  </a:solidFill>
                  <a:latin typeface="Microsoft JhengHei"/>
                  <a:ea typeface="Microsoft JhengHei"/>
                  <a:cs typeface="Microsoft JhengHei"/>
                  <a:sym typeface="Microsoft JhengHei"/>
                </a:rPr>
                <a:t>AI 如何根據經驗調整行為</a:t>
              </a:r>
              <a:endParaRPr/>
            </a:p>
          </p:txBody>
        </p:sp>
        <p:sp>
          <p:nvSpPr>
            <p:cNvPr id="582" name="Google Shape;582;p41"/>
            <p:cNvSpPr/>
            <p:nvPr/>
          </p:nvSpPr>
          <p:spPr>
            <a:xfrm>
              <a:off x="0" y="1548256"/>
              <a:ext cx="10515600" cy="1254825"/>
            </a:xfrm>
            <a:prstGeom prst="roundRect">
              <a:avLst>
                <a:gd fmla="val 16667" name="adj"/>
              </a:avLst>
            </a:prstGeom>
            <a:solidFill>
              <a:srgbClr val="2EE84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txBox="1"/>
            <p:nvPr/>
          </p:nvSpPr>
          <p:spPr>
            <a:xfrm>
              <a:off x="61256" y="1609512"/>
              <a:ext cx="10393088" cy="1132313"/>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4000"/>
                <a:buFont typeface="Microsoft JhengHei"/>
                <a:buNone/>
              </a:pPr>
              <a:r>
                <a:rPr b="1" lang="en-US" sz="4000">
                  <a:solidFill>
                    <a:schemeClr val="lt1"/>
                  </a:solidFill>
                  <a:latin typeface="Microsoft JhengHei"/>
                  <a:ea typeface="Microsoft JhengHei"/>
                  <a:cs typeface="Microsoft JhengHei"/>
                  <a:sym typeface="Microsoft JhengHei"/>
                </a:rPr>
                <a:t>AI 如何使用工具</a:t>
              </a:r>
              <a:endParaRPr/>
            </a:p>
          </p:txBody>
        </p:sp>
        <p:sp>
          <p:nvSpPr>
            <p:cNvPr id="584" name="Google Shape;584;p41"/>
            <p:cNvSpPr/>
            <p:nvPr/>
          </p:nvSpPr>
          <p:spPr>
            <a:xfrm>
              <a:off x="0" y="2990281"/>
              <a:ext cx="10515600" cy="1254825"/>
            </a:xfrm>
            <a:prstGeom prst="roundRect">
              <a:avLst>
                <a:gd fmla="val 16667" name="adj"/>
              </a:avLst>
            </a:prstGeom>
            <a:solidFill>
              <a:srgbClr val="5999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txBox="1"/>
            <p:nvPr/>
          </p:nvSpPr>
          <p:spPr>
            <a:xfrm>
              <a:off x="61256" y="3051537"/>
              <a:ext cx="10393088" cy="1132313"/>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4000"/>
                <a:buFont typeface="Microsoft JhengHei"/>
                <a:buNone/>
              </a:pPr>
              <a:r>
                <a:rPr b="1" lang="en-US" sz="4000">
                  <a:solidFill>
                    <a:schemeClr val="lt1"/>
                  </a:solidFill>
                  <a:latin typeface="Microsoft JhengHei"/>
                  <a:ea typeface="Microsoft JhengHei"/>
                  <a:cs typeface="Microsoft JhengHei"/>
                  <a:sym typeface="Microsoft JhengHei"/>
                </a:rPr>
                <a:t>AI 能不能做計劃</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0" name="Shape 590"/>
        <p:cNvGrpSpPr/>
        <p:nvPr/>
      </p:nvGrpSpPr>
      <p:grpSpPr>
        <a:xfrm>
          <a:off x="0" y="0"/>
          <a:ext cx="0" cy="0"/>
          <a:chOff x="0" y="0"/>
          <a:chExt cx="0" cy="0"/>
        </a:xfrm>
      </p:grpSpPr>
      <p:sp>
        <p:nvSpPr>
          <p:cNvPr id="591" name="Google Shape;591;p4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92" name="Google Shape;592;p42"/>
          <p:cNvGrpSpPr/>
          <p:nvPr/>
        </p:nvGrpSpPr>
        <p:grpSpPr>
          <a:xfrm>
            <a:off x="0" y="3296011"/>
            <a:ext cx="12192000" cy="3561989"/>
            <a:chOff x="0" y="3296011"/>
            <a:chExt cx="12192000" cy="3561989"/>
          </a:xfrm>
        </p:grpSpPr>
        <p:grpSp>
          <p:nvGrpSpPr>
            <p:cNvPr id="593" name="Google Shape;593;p42"/>
            <p:cNvGrpSpPr/>
            <p:nvPr/>
          </p:nvGrpSpPr>
          <p:grpSpPr>
            <a:xfrm>
              <a:off x="0" y="3681702"/>
              <a:ext cx="12192000" cy="3176298"/>
              <a:chOff x="0" y="3681702"/>
              <a:chExt cx="12192000" cy="3176298"/>
            </a:xfrm>
          </p:grpSpPr>
          <p:sp>
            <p:nvSpPr>
              <p:cNvPr id="594" name="Google Shape;594;p42"/>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 name="Google Shape;595;p42"/>
              <p:cNvSpPr/>
              <p:nvPr/>
            </p:nvSpPr>
            <p:spPr>
              <a:xfrm>
                <a:off x="0" y="3681702"/>
                <a:ext cx="12192000" cy="3176298"/>
              </a:xfrm>
              <a:custGeom>
                <a:rect b="b" l="l" r="r" t="t"/>
                <a:pathLst>
                  <a:path extrusionOk="0" h="3176298" w="12192000">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96" name="Google Shape;596;p42"/>
            <p:cNvGrpSpPr/>
            <p:nvPr/>
          </p:nvGrpSpPr>
          <p:grpSpPr>
            <a:xfrm>
              <a:off x="544" y="3296011"/>
              <a:ext cx="12191456" cy="2849975"/>
              <a:chOff x="544" y="3296011"/>
              <a:chExt cx="12191456" cy="2849975"/>
            </a:xfrm>
          </p:grpSpPr>
          <p:sp>
            <p:nvSpPr>
              <p:cNvPr id="597" name="Google Shape;597;p42"/>
              <p:cNvSpPr/>
              <p:nvPr/>
            </p:nvSpPr>
            <p:spPr>
              <a:xfrm>
                <a:off x="544" y="3296011"/>
                <a:ext cx="12191456" cy="2849975"/>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 name="Google Shape;598;p42"/>
              <p:cNvSpPr/>
              <p:nvPr/>
            </p:nvSpPr>
            <p:spPr>
              <a:xfrm>
                <a:off x="544" y="3296011"/>
                <a:ext cx="12191456" cy="2849975"/>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599" name="Google Shape;599;p42"/>
          <p:cNvSpPr txBox="1"/>
          <p:nvPr>
            <p:ph type="ctrTitle"/>
          </p:nvPr>
        </p:nvSpPr>
        <p:spPr>
          <a:xfrm>
            <a:off x="838199" y="1120676"/>
            <a:ext cx="9124951" cy="230832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Microsoft JhengHei"/>
              <a:buNone/>
            </a:pPr>
            <a:r>
              <a:rPr lang="en-US" sz="7200">
                <a:solidFill>
                  <a:schemeClr val="lt1"/>
                </a:solidFill>
                <a:latin typeface="Microsoft JhengHei"/>
                <a:ea typeface="Microsoft JhengHei"/>
                <a:cs typeface="Microsoft JhengHei"/>
                <a:sym typeface="Microsoft JhengHei"/>
              </a:rPr>
              <a:t>根據經驗調整行為</a:t>
            </a:r>
            <a:endParaRPr/>
          </a:p>
        </p:txBody>
      </p:sp>
      <p:sp>
        <p:nvSpPr>
          <p:cNvPr id="600" name="Google Shape;600;p42"/>
          <p:cNvSpPr txBox="1"/>
          <p:nvPr>
            <p:ph idx="1" type="subTitle"/>
          </p:nvPr>
        </p:nvSpPr>
        <p:spPr>
          <a:xfrm>
            <a:off x="835024" y="3809999"/>
            <a:ext cx="7025753" cy="10127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根據經驗調整行為</a:t>
            </a:r>
            <a:endParaRPr/>
          </a:p>
        </p:txBody>
      </p:sp>
      <p:pic>
        <p:nvPicPr>
          <p:cNvPr id="607" name="Google Shape;607;p43"/>
          <p:cNvPicPr preferRelativeResize="0"/>
          <p:nvPr/>
        </p:nvPicPr>
        <p:blipFill rotWithShape="1">
          <a:blip r:embed="rId3">
            <a:alphaModFix/>
          </a:blip>
          <a:srcRect b="0" l="0" r="0" t="0"/>
          <a:stretch/>
        </p:blipFill>
        <p:spPr>
          <a:xfrm>
            <a:off x="3985240" y="4469136"/>
            <a:ext cx="1219200" cy="1219201"/>
          </a:xfrm>
          <a:prstGeom prst="rect">
            <a:avLst/>
          </a:prstGeom>
          <a:noFill/>
          <a:ln>
            <a:noFill/>
          </a:ln>
        </p:spPr>
      </p:pic>
      <p:pic>
        <p:nvPicPr>
          <p:cNvPr id="608" name="Google Shape;608;p43"/>
          <p:cNvPicPr preferRelativeResize="0"/>
          <p:nvPr/>
        </p:nvPicPr>
        <p:blipFill rotWithShape="1">
          <a:blip r:embed="rId3">
            <a:alphaModFix/>
          </a:blip>
          <a:srcRect b="0" l="0" r="0" t="0"/>
          <a:stretch/>
        </p:blipFill>
        <p:spPr>
          <a:xfrm>
            <a:off x="7560040" y="4469136"/>
            <a:ext cx="1219200" cy="1219201"/>
          </a:xfrm>
          <a:prstGeom prst="rect">
            <a:avLst/>
          </a:prstGeom>
          <a:noFill/>
          <a:ln>
            <a:noFill/>
          </a:ln>
        </p:spPr>
      </p:pic>
      <p:sp>
        <p:nvSpPr>
          <p:cNvPr id="609" name="Google Shape;609;p43"/>
          <p:cNvSpPr/>
          <p:nvPr/>
        </p:nvSpPr>
        <p:spPr>
          <a:xfrm>
            <a:off x="980440" y="3567823"/>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sp>
        <p:nvSpPr>
          <p:cNvPr id="610" name="Google Shape;610;p43"/>
          <p:cNvSpPr/>
          <p:nvPr/>
        </p:nvSpPr>
        <p:spPr>
          <a:xfrm>
            <a:off x="2780440" y="3553538"/>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611" name="Google Shape;611;p43"/>
          <p:cNvSpPr/>
          <p:nvPr/>
        </p:nvSpPr>
        <p:spPr>
          <a:xfrm>
            <a:off x="6371740" y="3566726"/>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a:t>
            </a:r>
            <a:endParaRPr sz="2400">
              <a:solidFill>
                <a:schemeClr val="dk1"/>
              </a:solidFill>
              <a:latin typeface="Calibri"/>
              <a:ea typeface="Calibri"/>
              <a:cs typeface="Calibri"/>
              <a:sym typeface="Calibri"/>
            </a:endParaRPr>
          </a:p>
        </p:txBody>
      </p:sp>
      <p:sp>
        <p:nvSpPr>
          <p:cNvPr id="612" name="Google Shape;612;p43"/>
          <p:cNvSpPr/>
          <p:nvPr/>
        </p:nvSpPr>
        <p:spPr>
          <a:xfrm>
            <a:off x="4585615" y="3569657"/>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613" name="Google Shape;613;p43"/>
          <p:cNvSpPr/>
          <p:nvPr/>
        </p:nvSpPr>
        <p:spPr>
          <a:xfrm>
            <a:off x="8174740" y="3566726"/>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a:t>
            </a:r>
            <a:endParaRPr sz="2400">
              <a:solidFill>
                <a:schemeClr val="dk1"/>
              </a:solidFill>
              <a:latin typeface="Calibri"/>
              <a:ea typeface="Calibri"/>
              <a:cs typeface="Calibri"/>
              <a:sym typeface="Calibri"/>
            </a:endParaRPr>
          </a:p>
        </p:txBody>
      </p:sp>
      <p:cxnSp>
        <p:nvCxnSpPr>
          <p:cNvPr id="614" name="Google Shape;614;p43"/>
          <p:cNvCxnSpPr/>
          <p:nvPr/>
        </p:nvCxnSpPr>
        <p:spPr>
          <a:xfrm>
            <a:off x="3680440" y="406353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615" name="Google Shape;615;p43"/>
          <p:cNvCxnSpPr/>
          <p:nvPr/>
        </p:nvCxnSpPr>
        <p:spPr>
          <a:xfrm flipH="1" rot="10800000">
            <a:off x="4965490" y="404729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616" name="Google Shape;616;p43"/>
          <p:cNvCxnSpPr/>
          <p:nvPr/>
        </p:nvCxnSpPr>
        <p:spPr>
          <a:xfrm>
            <a:off x="7301140" y="4024091"/>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617" name="Google Shape;617;p43"/>
          <p:cNvCxnSpPr/>
          <p:nvPr/>
        </p:nvCxnSpPr>
        <p:spPr>
          <a:xfrm flipH="1" rot="10800000">
            <a:off x="8586190" y="4007851"/>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618" name="Google Shape;618;p43"/>
          <p:cNvSpPr txBox="1"/>
          <p:nvPr/>
        </p:nvSpPr>
        <p:spPr>
          <a:xfrm>
            <a:off x="2039453" y="5266470"/>
            <a:ext cx="202183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LLM</a:t>
            </a:r>
            <a:endParaRPr b="1" sz="2800">
              <a:solidFill>
                <a:schemeClr val="dk1"/>
              </a:solidFill>
              <a:latin typeface="Calibri"/>
              <a:ea typeface="Calibri"/>
              <a:cs typeface="Calibri"/>
              <a:sym typeface="Calibri"/>
            </a:endParaRPr>
          </a:p>
        </p:txBody>
      </p:sp>
      <p:sp>
        <p:nvSpPr>
          <p:cNvPr id="619" name="Google Shape;619;p43"/>
          <p:cNvSpPr txBox="1"/>
          <p:nvPr/>
        </p:nvSpPr>
        <p:spPr>
          <a:xfrm>
            <a:off x="2928670" y="3057514"/>
            <a:ext cx="15501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寫一個 …</a:t>
            </a:r>
            <a:endParaRPr sz="2400">
              <a:solidFill>
                <a:schemeClr val="dk1"/>
              </a:solidFill>
              <a:latin typeface="Microsoft JhengHei"/>
              <a:ea typeface="Microsoft JhengHei"/>
              <a:cs typeface="Microsoft JhengHei"/>
              <a:sym typeface="Microsoft JhengHei"/>
            </a:endParaRPr>
          </a:p>
        </p:txBody>
      </p:sp>
      <p:sp>
        <p:nvSpPr>
          <p:cNvPr id="620" name="Google Shape;620;p43"/>
          <p:cNvSpPr txBox="1"/>
          <p:nvPr/>
        </p:nvSpPr>
        <p:spPr>
          <a:xfrm>
            <a:off x="1160685" y="2597256"/>
            <a:ext cx="155017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你是軟體工程師 …</a:t>
            </a:r>
            <a:endParaRPr sz="2400">
              <a:solidFill>
                <a:schemeClr val="dk1"/>
              </a:solidFill>
              <a:latin typeface="Microsoft JhengHei"/>
              <a:ea typeface="Microsoft JhengHei"/>
              <a:cs typeface="Microsoft JhengHei"/>
              <a:sym typeface="Microsoft JhengHei"/>
            </a:endParaRPr>
          </a:p>
        </p:txBody>
      </p:sp>
      <p:pic>
        <p:nvPicPr>
          <p:cNvPr id="621" name="Google Shape;621;p43"/>
          <p:cNvPicPr preferRelativeResize="0"/>
          <p:nvPr/>
        </p:nvPicPr>
        <p:blipFill rotWithShape="1">
          <a:blip r:embed="rId4">
            <a:alphaModFix/>
          </a:blip>
          <a:srcRect b="0" l="0" r="0" t="0"/>
          <a:stretch/>
        </p:blipFill>
        <p:spPr>
          <a:xfrm>
            <a:off x="4891371" y="2192543"/>
            <a:ext cx="1219200" cy="1219200"/>
          </a:xfrm>
          <a:prstGeom prst="rect">
            <a:avLst/>
          </a:prstGeom>
          <a:noFill/>
          <a:ln>
            <a:noFill/>
          </a:ln>
        </p:spPr>
      </p:pic>
      <p:pic>
        <p:nvPicPr>
          <p:cNvPr id="622" name="Google Shape;622;p43"/>
          <p:cNvPicPr preferRelativeResize="0"/>
          <p:nvPr/>
        </p:nvPicPr>
        <p:blipFill rotWithShape="1">
          <a:blip r:embed="rId5">
            <a:alphaModFix/>
          </a:blip>
          <a:srcRect b="0" l="0" r="0" t="0"/>
          <a:stretch/>
        </p:blipFill>
        <p:spPr>
          <a:xfrm>
            <a:off x="6691540" y="2178184"/>
            <a:ext cx="1219200" cy="1219200"/>
          </a:xfrm>
          <a:prstGeom prst="rect">
            <a:avLst/>
          </a:prstGeom>
          <a:noFill/>
          <a:ln>
            <a:noFill/>
          </a:ln>
        </p:spPr>
      </p:pic>
      <p:pic>
        <p:nvPicPr>
          <p:cNvPr id="623" name="Google Shape;623;p43"/>
          <p:cNvPicPr preferRelativeResize="0"/>
          <p:nvPr/>
        </p:nvPicPr>
        <p:blipFill rotWithShape="1">
          <a:blip r:embed="rId4">
            <a:alphaModFix/>
          </a:blip>
          <a:srcRect b="0" l="0" r="0" t="0"/>
          <a:stretch/>
        </p:blipFill>
        <p:spPr>
          <a:xfrm>
            <a:off x="8433702" y="2233535"/>
            <a:ext cx="1219200" cy="1219200"/>
          </a:xfrm>
          <a:prstGeom prst="rect">
            <a:avLst/>
          </a:prstGeom>
          <a:noFill/>
          <a:ln>
            <a:noFill/>
          </a:ln>
        </p:spPr>
      </p:pic>
      <p:sp>
        <p:nvSpPr>
          <p:cNvPr id="624" name="Google Shape;624;p43"/>
          <p:cNvSpPr txBox="1"/>
          <p:nvPr/>
        </p:nvSpPr>
        <p:spPr>
          <a:xfrm>
            <a:off x="8276795" y="1690688"/>
            <a:ext cx="151699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Update </a:t>
            </a:r>
            <a:endParaRPr sz="2800">
              <a:solidFill>
                <a:schemeClr val="dk1"/>
              </a:solidFill>
              <a:latin typeface="Calibri"/>
              <a:ea typeface="Calibri"/>
              <a:cs typeface="Calibri"/>
              <a:sym typeface="Calibri"/>
            </a:endParaRPr>
          </a:p>
        </p:txBody>
      </p:sp>
      <p:sp>
        <p:nvSpPr>
          <p:cNvPr id="625" name="Google Shape;625;p43"/>
          <p:cNvSpPr txBox="1"/>
          <p:nvPr/>
        </p:nvSpPr>
        <p:spPr>
          <a:xfrm>
            <a:off x="10233871" y="3390318"/>
            <a:ext cx="15036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cxnSp>
        <p:nvCxnSpPr>
          <p:cNvPr id="626" name="Google Shape;626;p43"/>
          <p:cNvCxnSpPr/>
          <p:nvPr/>
        </p:nvCxnSpPr>
        <p:spPr>
          <a:xfrm>
            <a:off x="5403058" y="5122966"/>
            <a:ext cx="1959042" cy="0"/>
          </a:xfrm>
          <a:prstGeom prst="straightConnector1">
            <a:avLst/>
          </a:prstGeom>
          <a:noFill/>
          <a:ln cap="flat" cmpd="sng" w="57150">
            <a:solidFill>
              <a:schemeClr val="dk1"/>
            </a:solidFill>
            <a:prstDash val="dot"/>
            <a:miter lim="800000"/>
            <a:headEnd len="sm" w="sm" type="none"/>
            <a:tailEnd len="med" w="med" type="triangle"/>
          </a:ln>
        </p:spPr>
      </p:cxnSp>
      <p:sp>
        <p:nvSpPr>
          <p:cNvPr id="627" name="Google Shape;627;p43"/>
          <p:cNvSpPr txBox="1"/>
          <p:nvPr/>
        </p:nvSpPr>
        <p:spPr>
          <a:xfrm>
            <a:off x="5402380" y="5266470"/>
            <a:ext cx="191108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Update Parameters</a:t>
            </a:r>
            <a:endParaRPr sz="2400">
              <a:solidFill>
                <a:schemeClr val="dk1"/>
              </a:solidFill>
              <a:latin typeface="Calibri"/>
              <a:ea typeface="Calibri"/>
              <a:cs typeface="Calibri"/>
              <a:sym typeface="Calibri"/>
            </a:endParaRPr>
          </a:p>
        </p:txBody>
      </p:sp>
      <p:pic>
        <p:nvPicPr>
          <p:cNvPr id="628" name="Google Shape;628;p43"/>
          <p:cNvPicPr preferRelativeResize="0"/>
          <p:nvPr/>
        </p:nvPicPr>
        <p:blipFill rotWithShape="1">
          <a:blip r:embed="rId6">
            <a:alphaModFix/>
          </a:blip>
          <a:srcRect b="0" l="0" r="0" t="0"/>
          <a:stretch/>
        </p:blipFill>
        <p:spPr>
          <a:xfrm>
            <a:off x="5914012" y="4654399"/>
            <a:ext cx="937133" cy="937133"/>
          </a:xfrm>
          <a:prstGeom prst="rect">
            <a:avLst/>
          </a:prstGeom>
          <a:noFill/>
          <a:ln>
            <a:noFill/>
          </a:ln>
        </p:spPr>
      </p:pic>
      <p:sp>
        <p:nvSpPr>
          <p:cNvPr id="629" name="Google Shape;629;p43"/>
          <p:cNvSpPr txBox="1"/>
          <p:nvPr/>
        </p:nvSpPr>
        <p:spPr>
          <a:xfrm>
            <a:off x="6258646" y="1653499"/>
            <a:ext cx="202618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Feedback</a:t>
            </a:r>
            <a:endParaRPr sz="2800">
              <a:solidFill>
                <a:schemeClr val="dk1"/>
              </a:solidFill>
              <a:latin typeface="Calibri"/>
              <a:ea typeface="Calibri"/>
              <a:cs typeface="Calibri"/>
              <a:sym typeface="Calibri"/>
            </a:endParaRPr>
          </a:p>
        </p:txBody>
      </p:sp>
      <p:sp>
        <p:nvSpPr>
          <p:cNvPr id="630" name="Google Shape;630;p43"/>
          <p:cNvSpPr/>
          <p:nvPr/>
        </p:nvSpPr>
        <p:spPr>
          <a:xfrm>
            <a:off x="980440" y="3527541"/>
            <a:ext cx="3600000" cy="397239"/>
          </a:xfrm>
          <a:prstGeom prst="roundRect">
            <a:avLst>
              <a:gd fmla="val 16667" name="adj"/>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Google Shape;631;p43"/>
          <p:cNvSpPr/>
          <p:nvPr/>
        </p:nvSpPr>
        <p:spPr>
          <a:xfrm>
            <a:off x="4593486" y="3529481"/>
            <a:ext cx="1820529" cy="397239"/>
          </a:xfrm>
          <a:prstGeom prst="roundRect">
            <a:avLst>
              <a:gd fmla="val 16667" name="adj"/>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 name="Google Shape;632;p43"/>
          <p:cNvSpPr txBox="1"/>
          <p:nvPr/>
        </p:nvSpPr>
        <p:spPr>
          <a:xfrm>
            <a:off x="5134803" y="6060099"/>
            <a:ext cx="249555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FF0000"/>
                </a:solidFill>
                <a:latin typeface="Calibri"/>
                <a:ea typeface="Calibri"/>
                <a:cs typeface="Calibri"/>
                <a:sym typeface="Calibri"/>
              </a:rPr>
              <a:t>(Not Today) </a:t>
            </a:r>
            <a:endParaRPr sz="28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AI Agent </a:t>
            </a:r>
            <a:endParaRPr/>
          </a:p>
        </p:txBody>
      </p:sp>
      <p:pic>
        <p:nvPicPr>
          <p:cNvPr id="131" name="Google Shape;131;p17"/>
          <p:cNvPicPr preferRelativeResize="0"/>
          <p:nvPr/>
        </p:nvPicPr>
        <p:blipFill rotWithShape="1">
          <a:blip r:embed="rId3">
            <a:alphaModFix/>
          </a:blip>
          <a:srcRect b="0" l="0" r="0" t="0"/>
          <a:stretch/>
        </p:blipFill>
        <p:spPr>
          <a:xfrm>
            <a:off x="2982042" y="3098163"/>
            <a:ext cx="1219200" cy="1219201"/>
          </a:xfrm>
          <a:prstGeom prst="rect">
            <a:avLst/>
          </a:prstGeom>
          <a:noFill/>
          <a:ln>
            <a:noFill/>
          </a:ln>
        </p:spPr>
      </p:pic>
      <p:pic>
        <p:nvPicPr>
          <p:cNvPr id="132" name="Google Shape;132;p17"/>
          <p:cNvPicPr preferRelativeResize="0"/>
          <p:nvPr/>
        </p:nvPicPr>
        <p:blipFill rotWithShape="1">
          <a:blip r:embed="rId4">
            <a:alphaModFix/>
          </a:blip>
          <a:srcRect b="0" l="0" r="0" t="0"/>
          <a:stretch/>
        </p:blipFill>
        <p:spPr>
          <a:xfrm>
            <a:off x="8295559" y="3098164"/>
            <a:ext cx="1219200" cy="1219200"/>
          </a:xfrm>
          <a:prstGeom prst="rect">
            <a:avLst/>
          </a:prstGeom>
          <a:noFill/>
          <a:ln>
            <a:noFill/>
          </a:ln>
        </p:spPr>
      </p:pic>
      <p:cxnSp>
        <p:nvCxnSpPr>
          <p:cNvPr id="133" name="Google Shape;133;p17"/>
          <p:cNvCxnSpPr/>
          <p:nvPr/>
        </p:nvCxnSpPr>
        <p:spPr>
          <a:xfrm>
            <a:off x="3616960" y="5466080"/>
            <a:ext cx="2021840" cy="0"/>
          </a:xfrm>
          <a:prstGeom prst="straightConnector1">
            <a:avLst/>
          </a:prstGeom>
          <a:noFill/>
          <a:ln cap="flat" cmpd="sng" w="57150">
            <a:solidFill>
              <a:schemeClr val="dk1"/>
            </a:solidFill>
            <a:prstDash val="solid"/>
            <a:miter lim="800000"/>
            <a:headEnd len="sm" w="sm" type="none"/>
            <a:tailEnd len="med" w="med" type="triangle"/>
          </a:ln>
        </p:spPr>
      </p:cxnSp>
      <p:cxnSp>
        <p:nvCxnSpPr>
          <p:cNvPr id="134" name="Google Shape;134;p17"/>
          <p:cNvCxnSpPr/>
          <p:nvPr/>
        </p:nvCxnSpPr>
        <p:spPr>
          <a:xfrm>
            <a:off x="3596640" y="4384040"/>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135" name="Google Shape;135;p17"/>
          <p:cNvCxnSpPr/>
          <p:nvPr/>
        </p:nvCxnSpPr>
        <p:spPr>
          <a:xfrm rot="10800000">
            <a:off x="8920480" y="4384040"/>
            <a:ext cx="0" cy="1082040"/>
          </a:xfrm>
          <a:prstGeom prst="straightConnector1">
            <a:avLst/>
          </a:prstGeom>
          <a:noFill/>
          <a:ln cap="flat" cmpd="sng" w="57150">
            <a:solidFill>
              <a:schemeClr val="dk1"/>
            </a:solidFill>
            <a:prstDash val="solid"/>
            <a:miter lim="800000"/>
            <a:headEnd len="sm" w="sm" type="none"/>
            <a:tailEnd len="med" w="med" type="triangle"/>
          </a:ln>
        </p:spPr>
      </p:cxnSp>
      <p:cxnSp>
        <p:nvCxnSpPr>
          <p:cNvPr id="136" name="Google Shape;136;p17"/>
          <p:cNvCxnSpPr/>
          <p:nvPr/>
        </p:nvCxnSpPr>
        <p:spPr>
          <a:xfrm rot="10800000">
            <a:off x="3616960" y="1757364"/>
            <a:ext cx="1746169" cy="0"/>
          </a:xfrm>
          <a:prstGeom prst="straightConnector1">
            <a:avLst/>
          </a:prstGeom>
          <a:noFill/>
          <a:ln cap="flat" cmpd="sng" w="57150">
            <a:solidFill>
              <a:schemeClr val="dk1"/>
            </a:solidFill>
            <a:prstDash val="solid"/>
            <a:miter lim="800000"/>
            <a:headEnd len="sm" w="sm" type="none"/>
            <a:tailEnd len="sm" w="sm" type="none"/>
          </a:ln>
        </p:spPr>
      </p:cxnSp>
      <p:cxnSp>
        <p:nvCxnSpPr>
          <p:cNvPr id="137" name="Google Shape;137;p17"/>
          <p:cNvCxnSpPr/>
          <p:nvPr/>
        </p:nvCxnSpPr>
        <p:spPr>
          <a:xfrm rot="10800000">
            <a:off x="8920480" y="1757364"/>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138" name="Google Shape;138;p17"/>
          <p:cNvCxnSpPr/>
          <p:nvPr/>
        </p:nvCxnSpPr>
        <p:spPr>
          <a:xfrm>
            <a:off x="3596640" y="1757364"/>
            <a:ext cx="0" cy="1082040"/>
          </a:xfrm>
          <a:prstGeom prst="straightConnector1">
            <a:avLst/>
          </a:prstGeom>
          <a:noFill/>
          <a:ln cap="flat" cmpd="sng" w="57150">
            <a:solidFill>
              <a:schemeClr val="dk1"/>
            </a:solidFill>
            <a:prstDash val="solid"/>
            <a:miter lim="800000"/>
            <a:headEnd len="sm" w="sm" type="none"/>
            <a:tailEnd len="med" w="med" type="triangle"/>
          </a:ln>
        </p:spPr>
      </p:cxnSp>
      <p:sp>
        <p:nvSpPr>
          <p:cNvPr id="139" name="Google Shape;139;p17"/>
          <p:cNvSpPr txBox="1"/>
          <p:nvPr/>
        </p:nvSpPr>
        <p:spPr>
          <a:xfrm>
            <a:off x="1328298" y="2839404"/>
            <a:ext cx="10160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cxnSp>
        <p:nvCxnSpPr>
          <p:cNvPr id="140" name="Google Shape;140;p17"/>
          <p:cNvCxnSpPr/>
          <p:nvPr/>
        </p:nvCxnSpPr>
        <p:spPr>
          <a:xfrm>
            <a:off x="2344298" y="3198168"/>
            <a:ext cx="503002" cy="230832"/>
          </a:xfrm>
          <a:prstGeom prst="straightConnector1">
            <a:avLst/>
          </a:prstGeom>
          <a:noFill/>
          <a:ln cap="flat" cmpd="sng" w="57150">
            <a:solidFill>
              <a:schemeClr val="dk1"/>
            </a:solidFill>
            <a:prstDash val="solid"/>
            <a:miter lim="800000"/>
            <a:headEnd len="sm" w="sm" type="none"/>
            <a:tailEnd len="med" w="med" type="triangle"/>
          </a:ln>
        </p:spPr>
      </p:cxnSp>
      <p:sp>
        <p:nvSpPr>
          <p:cNvPr id="141" name="Google Shape;141;p17"/>
          <p:cNvSpPr txBox="1"/>
          <p:nvPr/>
        </p:nvSpPr>
        <p:spPr>
          <a:xfrm>
            <a:off x="5273040" y="5235247"/>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a:t>
            </a:r>
            <a:endParaRPr sz="2400">
              <a:solidFill>
                <a:schemeClr val="dk1"/>
              </a:solidFill>
              <a:latin typeface="Calibri"/>
              <a:ea typeface="Calibri"/>
              <a:cs typeface="Calibri"/>
              <a:sym typeface="Calibri"/>
            </a:endParaRPr>
          </a:p>
        </p:txBody>
      </p:sp>
      <p:cxnSp>
        <p:nvCxnSpPr>
          <p:cNvPr id="142" name="Google Shape;142;p17"/>
          <p:cNvCxnSpPr/>
          <p:nvPr/>
        </p:nvCxnSpPr>
        <p:spPr>
          <a:xfrm rot="10800000">
            <a:off x="6873159" y="5466079"/>
            <a:ext cx="2027001" cy="0"/>
          </a:xfrm>
          <a:prstGeom prst="straightConnector1">
            <a:avLst/>
          </a:prstGeom>
          <a:noFill/>
          <a:ln cap="flat" cmpd="sng" w="57150">
            <a:solidFill>
              <a:schemeClr val="dk1"/>
            </a:solidFill>
            <a:prstDash val="solid"/>
            <a:miter lim="800000"/>
            <a:headEnd len="sm" w="sm" type="none"/>
            <a:tailEnd len="sm" w="sm" type="none"/>
          </a:ln>
        </p:spPr>
      </p:cxnSp>
      <p:sp>
        <p:nvSpPr>
          <p:cNvPr id="143" name="Google Shape;143;p17"/>
          <p:cNvSpPr txBox="1"/>
          <p:nvPr/>
        </p:nvSpPr>
        <p:spPr>
          <a:xfrm>
            <a:off x="5245674" y="1499460"/>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Observation</a:t>
            </a:r>
            <a:endParaRPr sz="2400">
              <a:solidFill>
                <a:schemeClr val="dk1"/>
              </a:solidFill>
              <a:latin typeface="Calibri"/>
              <a:ea typeface="Calibri"/>
              <a:cs typeface="Calibri"/>
              <a:sym typeface="Calibri"/>
            </a:endParaRPr>
          </a:p>
        </p:txBody>
      </p:sp>
      <p:cxnSp>
        <p:nvCxnSpPr>
          <p:cNvPr id="144" name="Google Shape;144;p17"/>
          <p:cNvCxnSpPr/>
          <p:nvPr/>
        </p:nvCxnSpPr>
        <p:spPr>
          <a:xfrm rot="10800000">
            <a:off x="7121464" y="1757363"/>
            <a:ext cx="1754485" cy="0"/>
          </a:xfrm>
          <a:prstGeom prst="straightConnector1">
            <a:avLst/>
          </a:prstGeom>
          <a:noFill/>
          <a:ln cap="flat" cmpd="sng" w="57150">
            <a:solidFill>
              <a:schemeClr val="dk1"/>
            </a:solidFill>
            <a:prstDash val="solid"/>
            <a:miter lim="800000"/>
            <a:headEnd len="sm" w="sm" type="none"/>
            <a:tailEnd len="med" w="med" type="triangle"/>
          </a:ln>
        </p:spPr>
      </p:cxnSp>
      <p:sp>
        <p:nvSpPr>
          <p:cNvPr id="145" name="Google Shape;145;p17"/>
          <p:cNvSpPr/>
          <p:nvPr/>
        </p:nvSpPr>
        <p:spPr>
          <a:xfrm>
            <a:off x="4926250" y="2839404"/>
            <a:ext cx="1016000" cy="1713545"/>
          </a:xfrm>
          <a:prstGeom prst="curvedRightArrow">
            <a:avLst>
              <a:gd fmla="val 25000" name="adj1"/>
              <a:gd fmla="val 50000" name="adj2"/>
              <a:gd fmla="val 25000" name="adj3"/>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7"/>
          <p:cNvSpPr/>
          <p:nvPr/>
        </p:nvSpPr>
        <p:spPr>
          <a:xfrm rot="10800000">
            <a:off x="6574871" y="2741413"/>
            <a:ext cx="1016000" cy="1713545"/>
          </a:xfrm>
          <a:prstGeom prst="curvedRightArrow">
            <a:avLst>
              <a:gd fmla="val 25000" name="adj1"/>
              <a:gd fmla="val 50000" name="adj2"/>
              <a:gd fmla="val 25000" name="adj3"/>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根據經驗調整行為</a:t>
            </a:r>
            <a:endParaRPr/>
          </a:p>
        </p:txBody>
      </p:sp>
      <p:pic>
        <p:nvPicPr>
          <p:cNvPr id="639" name="Google Shape;639;p44"/>
          <p:cNvPicPr preferRelativeResize="0"/>
          <p:nvPr/>
        </p:nvPicPr>
        <p:blipFill rotWithShape="1">
          <a:blip r:embed="rId3">
            <a:alphaModFix/>
          </a:blip>
          <a:srcRect b="0" l="0" r="0" t="0"/>
          <a:stretch/>
        </p:blipFill>
        <p:spPr>
          <a:xfrm>
            <a:off x="3985240" y="4469136"/>
            <a:ext cx="1219200" cy="1219201"/>
          </a:xfrm>
          <a:prstGeom prst="rect">
            <a:avLst/>
          </a:prstGeom>
          <a:noFill/>
          <a:ln>
            <a:noFill/>
          </a:ln>
        </p:spPr>
      </p:pic>
      <p:pic>
        <p:nvPicPr>
          <p:cNvPr id="640" name="Google Shape;640;p44"/>
          <p:cNvPicPr preferRelativeResize="0"/>
          <p:nvPr/>
        </p:nvPicPr>
        <p:blipFill rotWithShape="1">
          <a:blip r:embed="rId3">
            <a:alphaModFix/>
          </a:blip>
          <a:srcRect b="0" l="0" r="0" t="0"/>
          <a:stretch/>
        </p:blipFill>
        <p:spPr>
          <a:xfrm>
            <a:off x="7560040" y="4469136"/>
            <a:ext cx="1219200" cy="1219201"/>
          </a:xfrm>
          <a:prstGeom prst="rect">
            <a:avLst/>
          </a:prstGeom>
          <a:noFill/>
          <a:ln>
            <a:noFill/>
          </a:ln>
        </p:spPr>
      </p:pic>
      <p:sp>
        <p:nvSpPr>
          <p:cNvPr id="641" name="Google Shape;641;p44"/>
          <p:cNvSpPr/>
          <p:nvPr/>
        </p:nvSpPr>
        <p:spPr>
          <a:xfrm>
            <a:off x="980440" y="3567823"/>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sp>
        <p:nvSpPr>
          <p:cNvPr id="642" name="Google Shape;642;p44"/>
          <p:cNvSpPr/>
          <p:nvPr/>
        </p:nvSpPr>
        <p:spPr>
          <a:xfrm>
            <a:off x="2780440" y="3553538"/>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643" name="Google Shape;643;p44"/>
          <p:cNvSpPr/>
          <p:nvPr/>
        </p:nvSpPr>
        <p:spPr>
          <a:xfrm>
            <a:off x="6371740" y="3566726"/>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a:t>
            </a:r>
            <a:endParaRPr sz="2400">
              <a:solidFill>
                <a:schemeClr val="dk1"/>
              </a:solidFill>
              <a:latin typeface="Calibri"/>
              <a:ea typeface="Calibri"/>
              <a:cs typeface="Calibri"/>
              <a:sym typeface="Calibri"/>
            </a:endParaRPr>
          </a:p>
        </p:txBody>
      </p:sp>
      <p:sp>
        <p:nvSpPr>
          <p:cNvPr id="644" name="Google Shape;644;p44"/>
          <p:cNvSpPr/>
          <p:nvPr/>
        </p:nvSpPr>
        <p:spPr>
          <a:xfrm>
            <a:off x="4585615" y="3569657"/>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645" name="Google Shape;645;p44"/>
          <p:cNvSpPr/>
          <p:nvPr/>
        </p:nvSpPr>
        <p:spPr>
          <a:xfrm>
            <a:off x="8174740" y="3566726"/>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a:t>
            </a:r>
            <a:endParaRPr sz="2400">
              <a:solidFill>
                <a:schemeClr val="dk1"/>
              </a:solidFill>
              <a:latin typeface="Calibri"/>
              <a:ea typeface="Calibri"/>
              <a:cs typeface="Calibri"/>
              <a:sym typeface="Calibri"/>
            </a:endParaRPr>
          </a:p>
        </p:txBody>
      </p:sp>
      <p:cxnSp>
        <p:nvCxnSpPr>
          <p:cNvPr id="646" name="Google Shape;646;p44"/>
          <p:cNvCxnSpPr/>
          <p:nvPr/>
        </p:nvCxnSpPr>
        <p:spPr>
          <a:xfrm>
            <a:off x="3680440" y="406353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647" name="Google Shape;647;p44"/>
          <p:cNvCxnSpPr/>
          <p:nvPr/>
        </p:nvCxnSpPr>
        <p:spPr>
          <a:xfrm flipH="1" rot="10800000">
            <a:off x="4965490" y="404729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648" name="Google Shape;648;p44"/>
          <p:cNvCxnSpPr/>
          <p:nvPr/>
        </p:nvCxnSpPr>
        <p:spPr>
          <a:xfrm>
            <a:off x="7301140" y="4024091"/>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649" name="Google Shape;649;p44"/>
          <p:cNvCxnSpPr/>
          <p:nvPr/>
        </p:nvCxnSpPr>
        <p:spPr>
          <a:xfrm flipH="1" rot="10800000">
            <a:off x="8586190" y="4007851"/>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650" name="Google Shape;650;p44"/>
          <p:cNvSpPr txBox="1"/>
          <p:nvPr/>
        </p:nvSpPr>
        <p:spPr>
          <a:xfrm>
            <a:off x="2039453" y="5266470"/>
            <a:ext cx="202183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LLM</a:t>
            </a:r>
            <a:endParaRPr b="1" sz="2800">
              <a:solidFill>
                <a:schemeClr val="dk1"/>
              </a:solidFill>
              <a:latin typeface="Calibri"/>
              <a:ea typeface="Calibri"/>
              <a:cs typeface="Calibri"/>
              <a:sym typeface="Calibri"/>
            </a:endParaRPr>
          </a:p>
        </p:txBody>
      </p:sp>
      <p:sp>
        <p:nvSpPr>
          <p:cNvPr id="651" name="Google Shape;651;p44"/>
          <p:cNvSpPr txBox="1"/>
          <p:nvPr/>
        </p:nvSpPr>
        <p:spPr>
          <a:xfrm>
            <a:off x="2928670" y="3057514"/>
            <a:ext cx="15501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寫一個 …</a:t>
            </a:r>
            <a:endParaRPr sz="2400">
              <a:solidFill>
                <a:schemeClr val="dk1"/>
              </a:solidFill>
              <a:latin typeface="Microsoft JhengHei"/>
              <a:ea typeface="Microsoft JhengHei"/>
              <a:cs typeface="Microsoft JhengHei"/>
              <a:sym typeface="Microsoft JhengHei"/>
            </a:endParaRPr>
          </a:p>
        </p:txBody>
      </p:sp>
      <p:sp>
        <p:nvSpPr>
          <p:cNvPr id="652" name="Google Shape;652;p44"/>
          <p:cNvSpPr txBox="1"/>
          <p:nvPr/>
        </p:nvSpPr>
        <p:spPr>
          <a:xfrm>
            <a:off x="1160685" y="2597256"/>
            <a:ext cx="155017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你是軟體工程師 …</a:t>
            </a:r>
            <a:endParaRPr sz="2400">
              <a:solidFill>
                <a:schemeClr val="dk1"/>
              </a:solidFill>
              <a:latin typeface="Microsoft JhengHei"/>
              <a:ea typeface="Microsoft JhengHei"/>
              <a:cs typeface="Microsoft JhengHei"/>
              <a:sym typeface="Microsoft JhengHei"/>
            </a:endParaRPr>
          </a:p>
        </p:txBody>
      </p:sp>
      <p:pic>
        <p:nvPicPr>
          <p:cNvPr id="653" name="Google Shape;653;p44"/>
          <p:cNvPicPr preferRelativeResize="0"/>
          <p:nvPr/>
        </p:nvPicPr>
        <p:blipFill rotWithShape="1">
          <a:blip r:embed="rId4">
            <a:alphaModFix/>
          </a:blip>
          <a:srcRect b="0" l="0" r="0" t="0"/>
          <a:stretch/>
        </p:blipFill>
        <p:spPr>
          <a:xfrm>
            <a:off x="4891371" y="2192543"/>
            <a:ext cx="1219200" cy="1219200"/>
          </a:xfrm>
          <a:prstGeom prst="rect">
            <a:avLst/>
          </a:prstGeom>
          <a:noFill/>
          <a:ln>
            <a:noFill/>
          </a:ln>
        </p:spPr>
      </p:pic>
      <p:pic>
        <p:nvPicPr>
          <p:cNvPr id="654" name="Google Shape;654;p44"/>
          <p:cNvPicPr preferRelativeResize="0"/>
          <p:nvPr/>
        </p:nvPicPr>
        <p:blipFill rotWithShape="1">
          <a:blip r:embed="rId5">
            <a:alphaModFix/>
          </a:blip>
          <a:srcRect b="0" l="0" r="0" t="0"/>
          <a:stretch/>
        </p:blipFill>
        <p:spPr>
          <a:xfrm>
            <a:off x="6691540" y="2178184"/>
            <a:ext cx="1219200" cy="1219200"/>
          </a:xfrm>
          <a:prstGeom prst="rect">
            <a:avLst/>
          </a:prstGeom>
          <a:noFill/>
          <a:ln>
            <a:noFill/>
          </a:ln>
        </p:spPr>
      </p:pic>
      <p:pic>
        <p:nvPicPr>
          <p:cNvPr id="655" name="Google Shape;655;p44"/>
          <p:cNvPicPr preferRelativeResize="0"/>
          <p:nvPr/>
        </p:nvPicPr>
        <p:blipFill rotWithShape="1">
          <a:blip r:embed="rId4">
            <a:alphaModFix/>
          </a:blip>
          <a:srcRect b="0" l="0" r="0" t="0"/>
          <a:stretch/>
        </p:blipFill>
        <p:spPr>
          <a:xfrm>
            <a:off x="8433702" y="2233535"/>
            <a:ext cx="1219200" cy="1219200"/>
          </a:xfrm>
          <a:prstGeom prst="rect">
            <a:avLst/>
          </a:prstGeom>
          <a:noFill/>
          <a:ln>
            <a:noFill/>
          </a:ln>
        </p:spPr>
      </p:pic>
      <p:sp>
        <p:nvSpPr>
          <p:cNvPr id="656" name="Google Shape;656;p44"/>
          <p:cNvSpPr txBox="1"/>
          <p:nvPr/>
        </p:nvSpPr>
        <p:spPr>
          <a:xfrm>
            <a:off x="8276795" y="1690688"/>
            <a:ext cx="151699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Update </a:t>
            </a:r>
            <a:endParaRPr sz="2800">
              <a:solidFill>
                <a:schemeClr val="dk1"/>
              </a:solidFill>
              <a:latin typeface="Calibri"/>
              <a:ea typeface="Calibri"/>
              <a:cs typeface="Calibri"/>
              <a:sym typeface="Calibri"/>
            </a:endParaRPr>
          </a:p>
        </p:txBody>
      </p:sp>
      <p:sp>
        <p:nvSpPr>
          <p:cNvPr id="657" name="Google Shape;657;p44"/>
          <p:cNvSpPr txBox="1"/>
          <p:nvPr/>
        </p:nvSpPr>
        <p:spPr>
          <a:xfrm>
            <a:off x="10233871" y="3390318"/>
            <a:ext cx="15036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sp>
        <p:nvSpPr>
          <p:cNvPr id="658" name="Google Shape;658;p44"/>
          <p:cNvSpPr txBox="1"/>
          <p:nvPr/>
        </p:nvSpPr>
        <p:spPr>
          <a:xfrm>
            <a:off x="6258646" y="1653499"/>
            <a:ext cx="202618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Feedback</a:t>
            </a:r>
            <a:endParaRPr sz="2800">
              <a:solidFill>
                <a:schemeClr val="dk1"/>
              </a:solidFill>
              <a:latin typeface="Calibri"/>
              <a:ea typeface="Calibri"/>
              <a:cs typeface="Calibri"/>
              <a:sym typeface="Calibri"/>
            </a:endParaRPr>
          </a:p>
        </p:txBody>
      </p:sp>
      <p:sp>
        <p:nvSpPr>
          <p:cNvPr id="659" name="Google Shape;659;p44"/>
          <p:cNvSpPr/>
          <p:nvPr/>
        </p:nvSpPr>
        <p:spPr>
          <a:xfrm>
            <a:off x="980439" y="3527541"/>
            <a:ext cx="7173771" cy="397239"/>
          </a:xfrm>
          <a:prstGeom prst="roundRect">
            <a:avLst>
              <a:gd fmla="val 16667" name="adj"/>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 name="Google Shape;660;p44"/>
          <p:cNvSpPr/>
          <p:nvPr/>
        </p:nvSpPr>
        <p:spPr>
          <a:xfrm>
            <a:off x="8162186" y="3529481"/>
            <a:ext cx="1820529" cy="397239"/>
          </a:xfrm>
          <a:prstGeom prst="roundRect">
            <a:avLst>
              <a:gd fmla="val 16667" name="adj"/>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根據經驗調整行為</a:t>
            </a:r>
            <a:endParaRPr/>
          </a:p>
        </p:txBody>
      </p:sp>
      <p:pic>
        <p:nvPicPr>
          <p:cNvPr id="666" name="Google Shape;666;p45"/>
          <p:cNvPicPr preferRelativeResize="0"/>
          <p:nvPr/>
        </p:nvPicPr>
        <p:blipFill rotWithShape="1">
          <a:blip r:embed="rId3">
            <a:alphaModFix/>
          </a:blip>
          <a:srcRect b="0" l="0" r="0" t="0"/>
          <a:stretch/>
        </p:blipFill>
        <p:spPr>
          <a:xfrm>
            <a:off x="3855526" y="2675544"/>
            <a:ext cx="1219200" cy="1219201"/>
          </a:xfrm>
          <a:prstGeom prst="rect">
            <a:avLst/>
          </a:prstGeom>
          <a:noFill/>
          <a:ln>
            <a:noFill/>
          </a:ln>
        </p:spPr>
      </p:pic>
      <p:sp>
        <p:nvSpPr>
          <p:cNvPr id="667" name="Google Shape;667;p45"/>
          <p:cNvSpPr/>
          <p:nvPr/>
        </p:nvSpPr>
        <p:spPr>
          <a:xfrm>
            <a:off x="850726" y="1774231"/>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sp>
        <p:nvSpPr>
          <p:cNvPr id="668" name="Google Shape;668;p45"/>
          <p:cNvSpPr/>
          <p:nvPr/>
        </p:nvSpPr>
        <p:spPr>
          <a:xfrm>
            <a:off x="2650726" y="1759946"/>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669" name="Google Shape;669;p45"/>
          <p:cNvSpPr/>
          <p:nvPr/>
        </p:nvSpPr>
        <p:spPr>
          <a:xfrm>
            <a:off x="4455901" y="1776065"/>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cxnSp>
        <p:nvCxnSpPr>
          <p:cNvPr id="670" name="Google Shape;670;p45"/>
          <p:cNvCxnSpPr/>
          <p:nvPr/>
        </p:nvCxnSpPr>
        <p:spPr>
          <a:xfrm>
            <a:off x="3550726" y="2269943"/>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671" name="Google Shape;671;p45"/>
          <p:cNvCxnSpPr/>
          <p:nvPr/>
        </p:nvCxnSpPr>
        <p:spPr>
          <a:xfrm flipH="1" rot="10800000">
            <a:off x="4835776" y="2253703"/>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672" name="Google Shape;672;p45"/>
          <p:cNvSpPr txBox="1"/>
          <p:nvPr/>
        </p:nvSpPr>
        <p:spPr>
          <a:xfrm>
            <a:off x="1909739" y="3472878"/>
            <a:ext cx="202183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LLM</a:t>
            </a:r>
            <a:endParaRPr b="1" sz="2800">
              <a:solidFill>
                <a:schemeClr val="dk1"/>
              </a:solidFill>
              <a:latin typeface="Calibri"/>
              <a:ea typeface="Calibri"/>
              <a:cs typeface="Calibri"/>
              <a:sym typeface="Calibri"/>
            </a:endParaRPr>
          </a:p>
        </p:txBody>
      </p:sp>
      <p:sp>
        <p:nvSpPr>
          <p:cNvPr id="673" name="Google Shape;673;p45"/>
          <p:cNvSpPr/>
          <p:nvPr/>
        </p:nvSpPr>
        <p:spPr>
          <a:xfrm>
            <a:off x="7699576" y="1766283"/>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10000</a:t>
            </a:r>
            <a:endParaRPr sz="2400">
              <a:solidFill>
                <a:schemeClr val="dk1"/>
              </a:solidFill>
              <a:latin typeface="Calibri"/>
              <a:ea typeface="Calibri"/>
              <a:cs typeface="Calibri"/>
              <a:sym typeface="Calibri"/>
            </a:endParaRPr>
          </a:p>
        </p:txBody>
      </p:sp>
      <p:sp>
        <p:nvSpPr>
          <p:cNvPr id="674" name="Google Shape;674;p45"/>
          <p:cNvSpPr txBox="1"/>
          <p:nvPr/>
        </p:nvSpPr>
        <p:spPr>
          <a:xfrm>
            <a:off x="6268313" y="1613551"/>
            <a:ext cx="141885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pic>
        <p:nvPicPr>
          <p:cNvPr id="675" name="Google Shape;675;p45"/>
          <p:cNvPicPr preferRelativeResize="0"/>
          <p:nvPr/>
        </p:nvPicPr>
        <p:blipFill rotWithShape="1">
          <a:blip r:embed="rId3">
            <a:alphaModFix/>
          </a:blip>
          <a:srcRect b="0" l="0" r="0" t="0"/>
          <a:stretch/>
        </p:blipFill>
        <p:spPr>
          <a:xfrm>
            <a:off x="8877963" y="2599344"/>
            <a:ext cx="1219200" cy="1219201"/>
          </a:xfrm>
          <a:prstGeom prst="rect">
            <a:avLst/>
          </a:prstGeom>
          <a:noFill/>
          <a:ln>
            <a:noFill/>
          </a:ln>
        </p:spPr>
      </p:pic>
      <p:cxnSp>
        <p:nvCxnSpPr>
          <p:cNvPr id="676" name="Google Shape;676;p45"/>
          <p:cNvCxnSpPr/>
          <p:nvPr/>
        </p:nvCxnSpPr>
        <p:spPr>
          <a:xfrm>
            <a:off x="8573163" y="2193743"/>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677" name="Google Shape;677;p45"/>
          <p:cNvCxnSpPr/>
          <p:nvPr/>
        </p:nvCxnSpPr>
        <p:spPr>
          <a:xfrm flipH="1" rot="10800000">
            <a:off x="9858213" y="2177503"/>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678" name="Google Shape;678;p45"/>
          <p:cNvSpPr txBox="1"/>
          <p:nvPr/>
        </p:nvSpPr>
        <p:spPr>
          <a:xfrm>
            <a:off x="2142202" y="4512772"/>
            <a:ext cx="604277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Microsoft JhengHei"/>
                <a:ea typeface="Microsoft JhengHei"/>
                <a:cs typeface="Microsoft JhengHei"/>
                <a:sym typeface="Microsoft JhengHei"/>
              </a:rPr>
              <a:t>不斷回憶整個 Agent 一生的經歷 … ☹</a:t>
            </a:r>
            <a:endParaRPr sz="2800">
              <a:solidFill>
                <a:schemeClr val="dk1"/>
              </a:solidFill>
              <a:latin typeface="Microsoft JhengHei"/>
              <a:ea typeface="Microsoft JhengHei"/>
              <a:cs typeface="Microsoft JhengHei"/>
              <a:sym typeface="Microsoft JhengHei"/>
            </a:endParaRPr>
          </a:p>
        </p:txBody>
      </p:sp>
      <p:sp>
        <p:nvSpPr>
          <p:cNvPr id="679" name="Google Shape;679;p45"/>
          <p:cNvSpPr txBox="1"/>
          <p:nvPr/>
        </p:nvSpPr>
        <p:spPr>
          <a:xfrm>
            <a:off x="9858213" y="1645070"/>
            <a:ext cx="1414574"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a:t>
            </a:r>
            <a:endParaRPr sz="2700">
              <a:solidFill>
                <a:schemeClr val="dk1"/>
              </a:solidFill>
              <a:latin typeface="Calibri"/>
              <a:ea typeface="Calibri"/>
              <a:cs typeface="Calibri"/>
              <a:sym typeface="Calibri"/>
            </a:endParaRPr>
          </a:p>
        </p:txBody>
      </p:sp>
      <p:pic>
        <p:nvPicPr>
          <p:cNvPr id="680" name="Google Shape;680;p45"/>
          <p:cNvPicPr preferRelativeResize="0"/>
          <p:nvPr/>
        </p:nvPicPr>
        <p:blipFill rotWithShape="1">
          <a:blip r:embed="rId4">
            <a:alphaModFix/>
          </a:blip>
          <a:srcRect b="0" l="0" r="0" t="0"/>
          <a:stretch/>
        </p:blipFill>
        <p:spPr>
          <a:xfrm>
            <a:off x="8983037" y="2583103"/>
            <a:ext cx="988875" cy="988875"/>
          </a:xfrm>
          <a:prstGeom prst="rect">
            <a:avLst/>
          </a:prstGeom>
          <a:noFill/>
          <a:ln>
            <a:noFill/>
          </a:ln>
        </p:spPr>
      </p:pic>
      <p:sp>
        <p:nvSpPr>
          <p:cNvPr id="681" name="Google Shape;681;p45"/>
          <p:cNvSpPr/>
          <p:nvPr/>
        </p:nvSpPr>
        <p:spPr>
          <a:xfrm rot="5400000">
            <a:off x="4661626" y="37819"/>
            <a:ext cx="501360" cy="8141461"/>
          </a:xfrm>
          <a:prstGeom prst="rightBrace">
            <a:avLst>
              <a:gd fmla="val 69128" name="adj1"/>
              <a:gd fmla="val 50000"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45"/>
          <p:cNvSpPr txBox="1"/>
          <p:nvPr/>
        </p:nvSpPr>
        <p:spPr>
          <a:xfrm>
            <a:off x="6442930" y="5326905"/>
            <a:ext cx="515866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a:solidFill>
                  <a:srgbClr val="151719"/>
                </a:solidFill>
                <a:latin typeface="Microsoft JhengHei"/>
                <a:ea typeface="Microsoft JhengHei"/>
                <a:cs typeface="Microsoft JhengHei"/>
                <a:sym typeface="Microsoft JhengHei"/>
              </a:rPr>
              <a:t>超常自傳式記憶 (Highly Superior Autobiographical Memory, HSAM) </a:t>
            </a:r>
            <a:endParaRPr sz="2400">
              <a:solidFill>
                <a:schemeClr val="dk1"/>
              </a:solidFill>
              <a:latin typeface="Microsoft JhengHei"/>
              <a:ea typeface="Microsoft JhengHei"/>
              <a:cs typeface="Microsoft JhengHei"/>
              <a:sym typeface="Microsoft JhengHei"/>
            </a:endParaRPr>
          </a:p>
        </p:txBody>
      </p:sp>
      <p:sp>
        <p:nvSpPr>
          <p:cNvPr id="683" name="Google Shape;683;p45"/>
          <p:cNvSpPr txBox="1"/>
          <p:nvPr/>
        </p:nvSpPr>
        <p:spPr>
          <a:xfrm>
            <a:off x="6442930" y="6181343"/>
            <a:ext cx="52771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a:solidFill>
                  <a:srgbClr val="151719"/>
                </a:solidFill>
                <a:latin typeface="Microsoft JhengHei"/>
                <a:ea typeface="Microsoft JhengHei"/>
                <a:cs typeface="Microsoft JhengHei"/>
                <a:sym typeface="Microsoft JhengHei"/>
              </a:rPr>
              <a:t>超憶症 (Hyperthymesia)</a:t>
            </a:r>
            <a:endParaRPr sz="2400">
              <a:solidFill>
                <a:schemeClr val="dk1"/>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根據經驗調整行為</a:t>
            </a:r>
            <a:endParaRPr/>
          </a:p>
        </p:txBody>
      </p:sp>
      <p:sp>
        <p:nvSpPr>
          <p:cNvPr id="689" name="Google Shape;689;p46"/>
          <p:cNvSpPr/>
          <p:nvPr/>
        </p:nvSpPr>
        <p:spPr>
          <a:xfrm>
            <a:off x="7725150" y="1830375"/>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10000</a:t>
            </a:r>
            <a:endParaRPr sz="2400">
              <a:solidFill>
                <a:schemeClr val="dk1"/>
              </a:solidFill>
              <a:latin typeface="Calibri"/>
              <a:ea typeface="Calibri"/>
              <a:cs typeface="Calibri"/>
              <a:sym typeface="Calibri"/>
            </a:endParaRPr>
          </a:p>
        </p:txBody>
      </p:sp>
      <p:pic>
        <p:nvPicPr>
          <p:cNvPr id="690" name="Google Shape;690;p46"/>
          <p:cNvPicPr preferRelativeResize="0"/>
          <p:nvPr/>
        </p:nvPicPr>
        <p:blipFill rotWithShape="1">
          <a:blip r:embed="rId3">
            <a:alphaModFix/>
          </a:blip>
          <a:srcRect b="0" l="0" r="0" t="0"/>
          <a:stretch/>
        </p:blipFill>
        <p:spPr>
          <a:xfrm>
            <a:off x="8903537" y="2663436"/>
            <a:ext cx="1219200" cy="1219201"/>
          </a:xfrm>
          <a:prstGeom prst="rect">
            <a:avLst/>
          </a:prstGeom>
          <a:noFill/>
          <a:ln>
            <a:noFill/>
          </a:ln>
        </p:spPr>
      </p:pic>
      <p:cxnSp>
        <p:nvCxnSpPr>
          <p:cNvPr id="691" name="Google Shape;691;p46"/>
          <p:cNvCxnSpPr/>
          <p:nvPr/>
        </p:nvCxnSpPr>
        <p:spPr>
          <a:xfrm>
            <a:off x="8598737" y="225783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692" name="Google Shape;692;p46"/>
          <p:cNvCxnSpPr/>
          <p:nvPr/>
        </p:nvCxnSpPr>
        <p:spPr>
          <a:xfrm flipH="1" rot="10800000">
            <a:off x="9883787" y="2241595"/>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693" name="Google Shape;693;p46"/>
          <p:cNvSpPr txBox="1"/>
          <p:nvPr/>
        </p:nvSpPr>
        <p:spPr>
          <a:xfrm>
            <a:off x="3343289" y="6059815"/>
            <a:ext cx="556024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Agent’s Memory </a:t>
            </a:r>
            <a:endParaRPr sz="2800">
              <a:solidFill>
                <a:schemeClr val="dk1"/>
              </a:solidFill>
              <a:latin typeface="Calibri"/>
              <a:ea typeface="Calibri"/>
              <a:cs typeface="Calibri"/>
              <a:sym typeface="Calibri"/>
            </a:endParaRPr>
          </a:p>
        </p:txBody>
      </p:sp>
      <p:sp>
        <p:nvSpPr>
          <p:cNvPr id="694" name="Google Shape;694;p46"/>
          <p:cNvSpPr txBox="1"/>
          <p:nvPr/>
        </p:nvSpPr>
        <p:spPr>
          <a:xfrm>
            <a:off x="9883787" y="1709162"/>
            <a:ext cx="1414574"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a:t>
            </a:r>
            <a:endParaRPr sz="2700">
              <a:solidFill>
                <a:schemeClr val="dk1"/>
              </a:solidFill>
              <a:latin typeface="Calibri"/>
              <a:ea typeface="Calibri"/>
              <a:cs typeface="Calibri"/>
              <a:sym typeface="Calibri"/>
            </a:endParaRPr>
          </a:p>
        </p:txBody>
      </p:sp>
      <p:sp>
        <p:nvSpPr>
          <p:cNvPr id="695" name="Google Shape;695;p46"/>
          <p:cNvSpPr/>
          <p:nvPr/>
        </p:nvSpPr>
        <p:spPr>
          <a:xfrm>
            <a:off x="966506" y="5422135"/>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sp>
        <p:nvSpPr>
          <p:cNvPr id="696" name="Google Shape;696;p46"/>
          <p:cNvSpPr/>
          <p:nvPr/>
        </p:nvSpPr>
        <p:spPr>
          <a:xfrm>
            <a:off x="2766506" y="5426900"/>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697" name="Google Shape;697;p46"/>
          <p:cNvSpPr/>
          <p:nvPr/>
        </p:nvSpPr>
        <p:spPr>
          <a:xfrm>
            <a:off x="4571681" y="5423969"/>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698" name="Google Shape;698;p46"/>
          <p:cNvSpPr txBox="1"/>
          <p:nvPr/>
        </p:nvSpPr>
        <p:spPr>
          <a:xfrm>
            <a:off x="6384093" y="5280505"/>
            <a:ext cx="141885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699" name="Google Shape;699;p46"/>
          <p:cNvSpPr/>
          <p:nvPr/>
        </p:nvSpPr>
        <p:spPr>
          <a:xfrm>
            <a:off x="7693186" y="544922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9999</a:t>
            </a:r>
            <a:endParaRPr sz="2400">
              <a:solidFill>
                <a:schemeClr val="dk1"/>
              </a:solidFill>
              <a:latin typeface="Calibri"/>
              <a:ea typeface="Calibri"/>
              <a:cs typeface="Calibri"/>
              <a:sym typeface="Calibri"/>
            </a:endParaRPr>
          </a:p>
        </p:txBody>
      </p:sp>
      <p:sp>
        <p:nvSpPr>
          <p:cNvPr id="700" name="Google Shape;700;p46"/>
          <p:cNvSpPr/>
          <p:nvPr/>
        </p:nvSpPr>
        <p:spPr>
          <a:xfrm>
            <a:off x="9498361" y="5446291"/>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9999</a:t>
            </a:r>
            <a:endParaRPr sz="2400">
              <a:solidFill>
                <a:schemeClr val="dk1"/>
              </a:solidFill>
              <a:latin typeface="Calibri"/>
              <a:ea typeface="Calibri"/>
              <a:cs typeface="Calibri"/>
              <a:sym typeface="Calibri"/>
            </a:endParaRPr>
          </a:p>
        </p:txBody>
      </p:sp>
      <p:sp>
        <p:nvSpPr>
          <p:cNvPr id="701" name="Google Shape;701;p46"/>
          <p:cNvSpPr/>
          <p:nvPr/>
        </p:nvSpPr>
        <p:spPr>
          <a:xfrm>
            <a:off x="4775758" y="3177786"/>
            <a:ext cx="1582346" cy="1028736"/>
          </a:xfrm>
          <a:prstGeom prst="roundRect">
            <a:avLst>
              <a:gd fmla="val 16667" name="adj"/>
            </a:avLst>
          </a:prstGeom>
          <a:gradFill>
            <a:gsLst>
              <a:gs pos="0">
                <a:srgbClr val="B0CAE9"/>
              </a:gs>
              <a:gs pos="50000">
                <a:srgbClr val="A1C1E4"/>
              </a:gs>
              <a:gs pos="100000">
                <a:srgbClr val="90B8E4"/>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Read</a:t>
            </a:r>
            <a:endParaRPr sz="2400">
              <a:solidFill>
                <a:schemeClr val="dk1"/>
              </a:solidFill>
              <a:latin typeface="Calibri"/>
              <a:ea typeface="Calibri"/>
              <a:cs typeface="Calibri"/>
              <a:sym typeface="Calibri"/>
            </a:endParaRPr>
          </a:p>
        </p:txBody>
      </p:sp>
      <p:sp>
        <p:nvSpPr>
          <p:cNvPr id="702" name="Google Shape;702;p46"/>
          <p:cNvSpPr/>
          <p:nvPr/>
        </p:nvSpPr>
        <p:spPr>
          <a:xfrm>
            <a:off x="2984500" y="1822923"/>
            <a:ext cx="4708686" cy="360001"/>
          </a:xfrm>
          <a:prstGeom prst="roundRect">
            <a:avLst>
              <a:gd fmla="val 16667" name="adj"/>
            </a:avLst>
          </a:prstGeom>
          <a:noFill/>
          <a:ln cap="flat" cmpd="sng" w="381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Relevant Experience </a:t>
            </a:r>
            <a:endParaRPr sz="2400">
              <a:solidFill>
                <a:schemeClr val="dk1"/>
              </a:solidFill>
              <a:latin typeface="Calibri"/>
              <a:ea typeface="Calibri"/>
              <a:cs typeface="Calibri"/>
              <a:sym typeface="Calibri"/>
            </a:endParaRPr>
          </a:p>
        </p:txBody>
      </p:sp>
      <p:sp>
        <p:nvSpPr>
          <p:cNvPr id="703" name="Google Shape;703;p46"/>
          <p:cNvSpPr txBox="1"/>
          <p:nvPr/>
        </p:nvSpPr>
        <p:spPr>
          <a:xfrm>
            <a:off x="838200" y="4047483"/>
            <a:ext cx="347456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其實這就是 RAG</a:t>
            </a:r>
            <a:endParaRPr/>
          </a:p>
        </p:txBody>
      </p:sp>
      <p:cxnSp>
        <p:nvCxnSpPr>
          <p:cNvPr id="704" name="Google Shape;704;p46"/>
          <p:cNvCxnSpPr/>
          <p:nvPr/>
        </p:nvCxnSpPr>
        <p:spPr>
          <a:xfrm rot="10800000">
            <a:off x="5588469" y="4282722"/>
            <a:ext cx="0" cy="936671"/>
          </a:xfrm>
          <a:prstGeom prst="straightConnector1">
            <a:avLst/>
          </a:prstGeom>
          <a:noFill/>
          <a:ln cap="flat" cmpd="sng" w="57150">
            <a:solidFill>
              <a:schemeClr val="dk1"/>
            </a:solidFill>
            <a:prstDash val="solid"/>
            <a:miter lim="800000"/>
            <a:headEnd len="sm" w="sm" type="none"/>
            <a:tailEnd len="med" w="med" type="triangle"/>
          </a:ln>
        </p:spPr>
      </p:cxnSp>
      <p:cxnSp>
        <p:nvCxnSpPr>
          <p:cNvPr id="705" name="Google Shape;705;p46"/>
          <p:cNvCxnSpPr/>
          <p:nvPr/>
        </p:nvCxnSpPr>
        <p:spPr>
          <a:xfrm rot="10800000">
            <a:off x="5569419" y="2255093"/>
            <a:ext cx="0" cy="811957"/>
          </a:xfrm>
          <a:prstGeom prst="straightConnector1">
            <a:avLst/>
          </a:prstGeom>
          <a:noFill/>
          <a:ln cap="flat" cmpd="sng" w="57150">
            <a:solidFill>
              <a:schemeClr val="dk1"/>
            </a:solidFill>
            <a:prstDash val="solid"/>
            <a:miter lim="800000"/>
            <a:headEnd len="sm" w="sm" type="none"/>
            <a:tailEnd len="med" w="med" type="triangle"/>
          </a:ln>
        </p:spPr>
      </p:cxnSp>
      <p:sp>
        <p:nvSpPr>
          <p:cNvPr id="706" name="Google Shape;706;p46"/>
          <p:cNvSpPr txBox="1"/>
          <p:nvPr/>
        </p:nvSpPr>
        <p:spPr>
          <a:xfrm>
            <a:off x="2946359" y="3408780"/>
            <a:ext cx="210099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Retrieval</a:t>
            </a:r>
            <a:endParaRPr/>
          </a:p>
        </p:txBody>
      </p:sp>
      <p:cxnSp>
        <p:nvCxnSpPr>
          <p:cNvPr id="707" name="Google Shape;707;p46"/>
          <p:cNvCxnSpPr/>
          <p:nvPr/>
        </p:nvCxnSpPr>
        <p:spPr>
          <a:xfrm>
            <a:off x="8426919" y="2336365"/>
            <a:ext cx="0" cy="1334025"/>
          </a:xfrm>
          <a:prstGeom prst="straightConnector1">
            <a:avLst/>
          </a:prstGeom>
          <a:noFill/>
          <a:ln cap="flat" cmpd="sng" w="57150">
            <a:solidFill>
              <a:schemeClr val="dk1"/>
            </a:solidFill>
            <a:prstDash val="solid"/>
            <a:miter lim="800000"/>
            <a:headEnd len="sm" w="sm" type="none"/>
            <a:tailEnd len="sm" w="sm" type="none"/>
          </a:ln>
        </p:spPr>
      </p:cxnSp>
      <p:cxnSp>
        <p:nvCxnSpPr>
          <p:cNvPr id="708" name="Google Shape;708;p46"/>
          <p:cNvCxnSpPr/>
          <p:nvPr/>
        </p:nvCxnSpPr>
        <p:spPr>
          <a:xfrm rot="10800000">
            <a:off x="6510206" y="3692154"/>
            <a:ext cx="1881957" cy="0"/>
          </a:xfrm>
          <a:prstGeom prst="straightConnector1">
            <a:avLst/>
          </a:prstGeom>
          <a:noFill/>
          <a:ln cap="flat" cmpd="sng" w="57150">
            <a:solidFill>
              <a:schemeClr val="dk1"/>
            </a:solidFill>
            <a:prstDash val="solid"/>
            <a:miter lim="800000"/>
            <a:headEnd len="sm" w="sm" type="none"/>
            <a:tailEnd len="med" w="med" type="triangle"/>
          </a:ln>
        </p:spPr>
      </p:cxnSp>
      <p:sp>
        <p:nvSpPr>
          <p:cNvPr id="709" name="Google Shape;709;p46"/>
          <p:cNvSpPr txBox="1"/>
          <p:nvPr/>
        </p:nvSpPr>
        <p:spPr>
          <a:xfrm>
            <a:off x="6883570" y="3716406"/>
            <a:ext cx="14188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Query </a:t>
            </a:r>
            <a:endParaRPr sz="2400">
              <a:solidFill>
                <a:schemeClr val="dk1"/>
              </a:solidFill>
              <a:latin typeface="Calibri"/>
              <a:ea typeface="Calibri"/>
              <a:cs typeface="Calibri"/>
              <a:sym typeface="Calibri"/>
            </a:endParaRPr>
          </a:p>
        </p:txBody>
      </p:sp>
      <p:sp>
        <p:nvSpPr>
          <p:cNvPr id="710" name="Google Shape;710;p46"/>
          <p:cNvSpPr txBox="1"/>
          <p:nvPr/>
        </p:nvSpPr>
        <p:spPr>
          <a:xfrm>
            <a:off x="6921669" y="4799079"/>
            <a:ext cx="14188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Database</a:t>
            </a:r>
            <a:endParaRPr sz="2400">
              <a:solidFill>
                <a:schemeClr val="dk1"/>
              </a:solidFill>
              <a:latin typeface="Calibri"/>
              <a:ea typeface="Calibri"/>
              <a:cs typeface="Calibri"/>
              <a:sym typeface="Calibri"/>
            </a:endParaRPr>
          </a:p>
        </p:txBody>
      </p:sp>
      <p:sp>
        <p:nvSpPr>
          <p:cNvPr id="711" name="Google Shape;711;p46"/>
          <p:cNvSpPr txBox="1"/>
          <p:nvPr/>
        </p:nvSpPr>
        <p:spPr>
          <a:xfrm>
            <a:off x="647700" y="4501594"/>
            <a:ext cx="3918806"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Microsoft JhengHei"/>
                <a:ea typeface="Microsoft JhengHei"/>
                <a:cs typeface="Microsoft JhengHei"/>
                <a:sym typeface="Microsoft JhengHei"/>
              </a:rPr>
              <a:t>(自己的經歷 vs. 別人的經歷)</a:t>
            </a:r>
            <a:endParaRPr/>
          </a:p>
        </p:txBody>
      </p:sp>
      <p:sp>
        <p:nvSpPr>
          <p:cNvPr id="712" name="Google Shape;712;p46"/>
          <p:cNvSpPr/>
          <p:nvPr/>
        </p:nvSpPr>
        <p:spPr>
          <a:xfrm>
            <a:off x="669196" y="5286732"/>
            <a:ext cx="10817953" cy="675982"/>
          </a:xfrm>
          <a:prstGeom prst="roundRect">
            <a:avLst>
              <a:gd fmla="val 16667" name="adj"/>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StreamBench</a:t>
            </a:r>
            <a:endParaRPr/>
          </a:p>
        </p:txBody>
      </p:sp>
      <p:sp>
        <p:nvSpPr>
          <p:cNvPr id="718" name="Google Shape;718;p47"/>
          <p:cNvSpPr txBox="1"/>
          <p:nvPr/>
        </p:nvSpPr>
        <p:spPr>
          <a:xfrm>
            <a:off x="838200" y="1267239"/>
            <a:ext cx="350123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https://arxiv.org/abs/2406.08747</a:t>
            </a:r>
            <a:endParaRPr/>
          </a:p>
        </p:txBody>
      </p:sp>
      <p:sp>
        <p:nvSpPr>
          <p:cNvPr id="719" name="Google Shape;719;p47"/>
          <p:cNvSpPr txBox="1"/>
          <p:nvPr/>
        </p:nvSpPr>
        <p:spPr>
          <a:xfrm>
            <a:off x="5565861" y="763805"/>
            <a:ext cx="3501233"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https://stream-bench.github.io/</a:t>
            </a:r>
            <a:endParaRPr/>
          </a:p>
          <a:p>
            <a:pPr indent="0" lvl="0" marL="0" marR="0" rtl="0" algn="r">
              <a:lnSpc>
                <a:spcPct val="100000"/>
              </a:lnSpc>
              <a:spcBef>
                <a:spcPts val="0"/>
              </a:spcBef>
              <a:spcAft>
                <a:spcPts val="0"/>
              </a:spcAft>
              <a:buClr>
                <a:srgbClr val="000000"/>
              </a:buClr>
              <a:buSzPts val="1800"/>
              <a:buFont typeface="Calibri"/>
              <a:buNone/>
            </a:pPr>
            <a:r>
              <a:rPr lang="en-US" sz="1800">
                <a:solidFill>
                  <a:srgbClr val="000000"/>
                </a:solidFill>
                <a:latin typeface="Calibri"/>
                <a:ea typeface="Calibri"/>
                <a:cs typeface="Calibri"/>
                <a:sym typeface="Calibri"/>
              </a:rPr>
              <a:t>(done by Appier Researchers)</a:t>
            </a:r>
            <a:endParaRPr b="0" i="0" sz="1800" u="none" cap="none" strike="noStrike">
              <a:solidFill>
                <a:srgbClr val="000000"/>
              </a:solidFill>
              <a:latin typeface="Calibri"/>
              <a:ea typeface="Calibri"/>
              <a:cs typeface="Calibri"/>
              <a:sym typeface="Calibri"/>
            </a:endParaRPr>
          </a:p>
        </p:txBody>
      </p:sp>
      <p:pic>
        <p:nvPicPr>
          <p:cNvPr id="720" name="Google Shape;720;p47"/>
          <p:cNvPicPr preferRelativeResize="0"/>
          <p:nvPr/>
        </p:nvPicPr>
        <p:blipFill rotWithShape="1">
          <a:blip r:embed="rId3">
            <a:alphaModFix/>
          </a:blip>
          <a:srcRect b="0" l="0" r="0" t="0"/>
          <a:stretch/>
        </p:blipFill>
        <p:spPr>
          <a:xfrm>
            <a:off x="10430364" y="240664"/>
            <a:ext cx="1453280" cy="1453280"/>
          </a:xfrm>
          <a:prstGeom prst="rect">
            <a:avLst/>
          </a:prstGeom>
          <a:noFill/>
          <a:ln>
            <a:noFill/>
          </a:ln>
        </p:spPr>
      </p:pic>
      <p:pic>
        <p:nvPicPr>
          <p:cNvPr id="721" name="Google Shape;721;p47"/>
          <p:cNvPicPr preferRelativeResize="0"/>
          <p:nvPr/>
        </p:nvPicPr>
        <p:blipFill rotWithShape="1">
          <a:blip r:embed="rId4">
            <a:alphaModFix/>
          </a:blip>
          <a:srcRect b="0" l="0" r="0" t="0"/>
          <a:stretch/>
        </p:blipFill>
        <p:spPr>
          <a:xfrm>
            <a:off x="497443" y="3497571"/>
            <a:ext cx="719999" cy="720000"/>
          </a:xfrm>
          <a:prstGeom prst="rect">
            <a:avLst/>
          </a:prstGeom>
          <a:noFill/>
          <a:ln>
            <a:noFill/>
          </a:ln>
        </p:spPr>
      </p:pic>
      <p:pic>
        <p:nvPicPr>
          <p:cNvPr id="722" name="Google Shape;722;p47"/>
          <p:cNvPicPr preferRelativeResize="0"/>
          <p:nvPr/>
        </p:nvPicPr>
        <p:blipFill rotWithShape="1">
          <a:blip r:embed="rId5">
            <a:alphaModFix/>
          </a:blip>
          <a:srcRect b="0" l="0" r="0" t="0"/>
          <a:stretch/>
        </p:blipFill>
        <p:spPr>
          <a:xfrm>
            <a:off x="1420410" y="3497571"/>
            <a:ext cx="719999" cy="720000"/>
          </a:xfrm>
          <a:prstGeom prst="rect">
            <a:avLst/>
          </a:prstGeom>
          <a:noFill/>
          <a:ln>
            <a:noFill/>
          </a:ln>
        </p:spPr>
      </p:pic>
      <p:pic>
        <p:nvPicPr>
          <p:cNvPr id="723" name="Google Shape;723;p47"/>
          <p:cNvPicPr preferRelativeResize="0"/>
          <p:nvPr/>
        </p:nvPicPr>
        <p:blipFill rotWithShape="1">
          <a:blip r:embed="rId6">
            <a:alphaModFix/>
          </a:blip>
          <a:srcRect b="0" l="0" r="0" t="0"/>
          <a:stretch/>
        </p:blipFill>
        <p:spPr>
          <a:xfrm>
            <a:off x="2343377" y="3497571"/>
            <a:ext cx="719999" cy="720000"/>
          </a:xfrm>
          <a:prstGeom prst="rect">
            <a:avLst/>
          </a:prstGeom>
          <a:noFill/>
          <a:ln>
            <a:noFill/>
          </a:ln>
        </p:spPr>
      </p:pic>
      <p:pic>
        <p:nvPicPr>
          <p:cNvPr id="724" name="Google Shape;724;p47"/>
          <p:cNvPicPr preferRelativeResize="0"/>
          <p:nvPr/>
        </p:nvPicPr>
        <p:blipFill rotWithShape="1">
          <a:blip r:embed="rId7">
            <a:alphaModFix/>
          </a:blip>
          <a:srcRect b="0" l="0" r="0" t="0"/>
          <a:stretch/>
        </p:blipFill>
        <p:spPr>
          <a:xfrm>
            <a:off x="5112278" y="3497571"/>
            <a:ext cx="720000" cy="720000"/>
          </a:xfrm>
          <a:prstGeom prst="rect">
            <a:avLst/>
          </a:prstGeom>
          <a:noFill/>
          <a:ln>
            <a:noFill/>
          </a:ln>
        </p:spPr>
      </p:pic>
      <p:pic>
        <p:nvPicPr>
          <p:cNvPr id="725" name="Google Shape;725;p47"/>
          <p:cNvPicPr preferRelativeResize="0"/>
          <p:nvPr/>
        </p:nvPicPr>
        <p:blipFill rotWithShape="1">
          <a:blip r:embed="rId4">
            <a:alphaModFix/>
          </a:blip>
          <a:srcRect b="0" l="0" r="0" t="0"/>
          <a:stretch/>
        </p:blipFill>
        <p:spPr>
          <a:xfrm>
            <a:off x="3266344" y="3497571"/>
            <a:ext cx="719999" cy="720000"/>
          </a:xfrm>
          <a:prstGeom prst="rect">
            <a:avLst/>
          </a:prstGeom>
          <a:noFill/>
          <a:ln>
            <a:noFill/>
          </a:ln>
        </p:spPr>
      </p:pic>
      <p:pic>
        <p:nvPicPr>
          <p:cNvPr id="726" name="Google Shape;726;p47"/>
          <p:cNvPicPr preferRelativeResize="0"/>
          <p:nvPr/>
        </p:nvPicPr>
        <p:blipFill rotWithShape="1">
          <a:blip r:embed="rId5">
            <a:alphaModFix/>
          </a:blip>
          <a:srcRect b="0" l="0" r="0" t="0"/>
          <a:stretch/>
        </p:blipFill>
        <p:spPr>
          <a:xfrm>
            <a:off x="4189311" y="3497571"/>
            <a:ext cx="719999" cy="720000"/>
          </a:xfrm>
          <a:prstGeom prst="rect">
            <a:avLst/>
          </a:prstGeom>
          <a:noFill/>
          <a:ln>
            <a:noFill/>
          </a:ln>
        </p:spPr>
      </p:pic>
      <p:pic>
        <p:nvPicPr>
          <p:cNvPr id="727" name="Google Shape;727;p47"/>
          <p:cNvPicPr preferRelativeResize="0"/>
          <p:nvPr/>
        </p:nvPicPr>
        <p:blipFill rotWithShape="1">
          <a:blip r:embed="rId4">
            <a:alphaModFix/>
          </a:blip>
          <a:srcRect b="0" l="0" r="0" t="0"/>
          <a:stretch/>
        </p:blipFill>
        <p:spPr>
          <a:xfrm>
            <a:off x="6035246" y="3497571"/>
            <a:ext cx="719999" cy="720000"/>
          </a:xfrm>
          <a:prstGeom prst="rect">
            <a:avLst/>
          </a:prstGeom>
          <a:noFill/>
          <a:ln>
            <a:noFill/>
          </a:ln>
        </p:spPr>
      </p:pic>
      <p:pic>
        <p:nvPicPr>
          <p:cNvPr id="728" name="Google Shape;728;p47"/>
          <p:cNvPicPr preferRelativeResize="0"/>
          <p:nvPr/>
        </p:nvPicPr>
        <p:blipFill rotWithShape="1">
          <a:blip r:embed="rId4">
            <a:alphaModFix/>
          </a:blip>
          <a:srcRect b="0" l="0" r="0" t="0"/>
          <a:stretch/>
        </p:blipFill>
        <p:spPr>
          <a:xfrm>
            <a:off x="9147398" y="3497571"/>
            <a:ext cx="719999" cy="720000"/>
          </a:xfrm>
          <a:prstGeom prst="rect">
            <a:avLst/>
          </a:prstGeom>
          <a:noFill/>
          <a:ln>
            <a:noFill/>
          </a:ln>
        </p:spPr>
      </p:pic>
      <p:pic>
        <p:nvPicPr>
          <p:cNvPr id="729" name="Google Shape;729;p47"/>
          <p:cNvPicPr preferRelativeResize="0"/>
          <p:nvPr/>
        </p:nvPicPr>
        <p:blipFill rotWithShape="1">
          <a:blip r:embed="rId7">
            <a:alphaModFix/>
          </a:blip>
          <a:srcRect b="0" l="0" r="0" t="0"/>
          <a:stretch/>
        </p:blipFill>
        <p:spPr>
          <a:xfrm>
            <a:off x="8224430" y="3497571"/>
            <a:ext cx="720000" cy="720000"/>
          </a:xfrm>
          <a:prstGeom prst="rect">
            <a:avLst/>
          </a:prstGeom>
          <a:noFill/>
          <a:ln>
            <a:noFill/>
          </a:ln>
        </p:spPr>
      </p:pic>
      <p:pic>
        <p:nvPicPr>
          <p:cNvPr id="730" name="Google Shape;730;p47"/>
          <p:cNvPicPr preferRelativeResize="0"/>
          <p:nvPr/>
        </p:nvPicPr>
        <p:blipFill rotWithShape="1">
          <a:blip r:embed="rId5">
            <a:alphaModFix/>
          </a:blip>
          <a:srcRect b="0" l="0" r="0" t="0"/>
          <a:stretch/>
        </p:blipFill>
        <p:spPr>
          <a:xfrm>
            <a:off x="10070365" y="3497571"/>
            <a:ext cx="719999" cy="720000"/>
          </a:xfrm>
          <a:prstGeom prst="rect">
            <a:avLst/>
          </a:prstGeom>
          <a:noFill/>
          <a:ln>
            <a:noFill/>
          </a:ln>
        </p:spPr>
      </p:pic>
      <p:pic>
        <p:nvPicPr>
          <p:cNvPr id="731" name="Google Shape;731;p47"/>
          <p:cNvPicPr preferRelativeResize="0"/>
          <p:nvPr/>
        </p:nvPicPr>
        <p:blipFill rotWithShape="1">
          <a:blip r:embed="rId8">
            <a:alphaModFix/>
          </a:blip>
          <a:srcRect b="0" l="0" r="0" t="0"/>
          <a:stretch/>
        </p:blipFill>
        <p:spPr>
          <a:xfrm>
            <a:off x="698113" y="1736424"/>
            <a:ext cx="1219200" cy="1219201"/>
          </a:xfrm>
          <a:prstGeom prst="rect">
            <a:avLst/>
          </a:prstGeom>
          <a:noFill/>
          <a:ln>
            <a:noFill/>
          </a:ln>
        </p:spPr>
      </p:pic>
      <p:pic>
        <p:nvPicPr>
          <p:cNvPr id="732" name="Google Shape;732;p47"/>
          <p:cNvPicPr preferRelativeResize="0"/>
          <p:nvPr/>
        </p:nvPicPr>
        <p:blipFill rotWithShape="1">
          <a:blip r:embed="rId8">
            <a:alphaModFix/>
          </a:blip>
          <a:srcRect b="0" l="0" r="0" t="0"/>
          <a:stretch/>
        </p:blipFill>
        <p:spPr>
          <a:xfrm>
            <a:off x="3509520" y="1753842"/>
            <a:ext cx="1219200" cy="1219201"/>
          </a:xfrm>
          <a:prstGeom prst="rect">
            <a:avLst/>
          </a:prstGeom>
          <a:noFill/>
          <a:ln>
            <a:noFill/>
          </a:ln>
        </p:spPr>
      </p:pic>
      <p:pic>
        <p:nvPicPr>
          <p:cNvPr id="733" name="Google Shape;733;p47"/>
          <p:cNvPicPr preferRelativeResize="0"/>
          <p:nvPr/>
        </p:nvPicPr>
        <p:blipFill rotWithShape="1">
          <a:blip r:embed="rId8">
            <a:alphaModFix/>
          </a:blip>
          <a:srcRect b="0" l="0" r="0" t="0"/>
          <a:stretch/>
        </p:blipFill>
        <p:spPr>
          <a:xfrm>
            <a:off x="9357102" y="1775915"/>
            <a:ext cx="1219200" cy="1219201"/>
          </a:xfrm>
          <a:prstGeom prst="rect">
            <a:avLst/>
          </a:prstGeom>
          <a:noFill/>
          <a:ln>
            <a:noFill/>
          </a:ln>
        </p:spPr>
      </p:pic>
      <p:cxnSp>
        <p:nvCxnSpPr>
          <p:cNvPr id="734" name="Google Shape;734;p47"/>
          <p:cNvCxnSpPr/>
          <p:nvPr/>
        </p:nvCxnSpPr>
        <p:spPr>
          <a:xfrm flipH="1" rot="10800000">
            <a:off x="794340" y="3020263"/>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735" name="Google Shape;735;p47"/>
          <p:cNvCxnSpPr/>
          <p:nvPr/>
        </p:nvCxnSpPr>
        <p:spPr>
          <a:xfrm>
            <a:off x="1468213" y="3065103"/>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736" name="Google Shape;736;p47"/>
          <p:cNvSpPr/>
          <p:nvPr/>
        </p:nvSpPr>
        <p:spPr>
          <a:xfrm rot="-5400000">
            <a:off x="5817399" y="77164"/>
            <a:ext cx="523219" cy="11869040"/>
          </a:xfrm>
          <a:prstGeom prst="leftBrace">
            <a:avLst>
              <a:gd fmla="val 62625" name="adj1"/>
              <a:gd fmla="val 50000"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7" name="Google Shape;737;p47"/>
          <p:cNvSpPr txBox="1"/>
          <p:nvPr/>
        </p:nvSpPr>
        <p:spPr>
          <a:xfrm>
            <a:off x="2343377" y="6214034"/>
            <a:ext cx="716510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Goal: Maximize the </a:t>
            </a:r>
            <a:r>
              <a:rPr lang="en-US" sz="2800">
                <a:solidFill>
                  <a:srgbClr val="000000"/>
                </a:solidFill>
                <a:latin typeface="Calibri"/>
                <a:ea typeface="Calibri"/>
                <a:cs typeface="Calibri"/>
                <a:sym typeface="Calibri"/>
              </a:rPr>
              <a:t>a</a:t>
            </a:r>
            <a:r>
              <a:rPr b="0" i="0" lang="en-US" sz="2800" u="none" cap="none" strike="noStrike">
                <a:solidFill>
                  <a:srgbClr val="000000"/>
                </a:solidFill>
                <a:latin typeface="Calibri"/>
                <a:ea typeface="Calibri"/>
                <a:cs typeface="Calibri"/>
                <a:sym typeface="Calibri"/>
              </a:rPr>
              <a:t>ccuracy over the sequence </a:t>
            </a:r>
            <a:endParaRPr b="0" i="0" sz="2800" u="none" cap="none" strike="noStrike">
              <a:solidFill>
                <a:srgbClr val="000000"/>
              </a:solidFill>
              <a:latin typeface="Calibri"/>
              <a:ea typeface="Calibri"/>
              <a:cs typeface="Calibri"/>
              <a:sym typeface="Calibri"/>
            </a:endParaRPr>
          </a:p>
        </p:txBody>
      </p:sp>
      <p:sp>
        <p:nvSpPr>
          <p:cNvPr id="738" name="Google Shape;738;p47"/>
          <p:cNvSpPr txBox="1"/>
          <p:nvPr/>
        </p:nvSpPr>
        <p:spPr>
          <a:xfrm>
            <a:off x="6958213" y="3497571"/>
            <a:ext cx="106324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pic>
        <p:nvPicPr>
          <p:cNvPr id="739" name="Google Shape;739;p47"/>
          <p:cNvPicPr preferRelativeResize="0"/>
          <p:nvPr/>
        </p:nvPicPr>
        <p:blipFill rotWithShape="1">
          <a:blip r:embed="rId7">
            <a:alphaModFix/>
          </a:blip>
          <a:srcRect b="0" l="0" r="0" t="0"/>
          <a:stretch/>
        </p:blipFill>
        <p:spPr>
          <a:xfrm>
            <a:off x="10993333" y="3497571"/>
            <a:ext cx="720000" cy="720000"/>
          </a:xfrm>
          <a:prstGeom prst="rect">
            <a:avLst/>
          </a:prstGeom>
          <a:noFill/>
          <a:ln>
            <a:noFill/>
          </a:ln>
        </p:spPr>
      </p:pic>
      <p:cxnSp>
        <p:nvCxnSpPr>
          <p:cNvPr id="740" name="Google Shape;740;p47"/>
          <p:cNvCxnSpPr/>
          <p:nvPr/>
        </p:nvCxnSpPr>
        <p:spPr>
          <a:xfrm flipH="1" rot="10800000">
            <a:off x="3551260" y="3000526"/>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741" name="Google Shape;741;p47"/>
          <p:cNvCxnSpPr/>
          <p:nvPr/>
        </p:nvCxnSpPr>
        <p:spPr>
          <a:xfrm>
            <a:off x="4225133" y="3045366"/>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742" name="Google Shape;742;p47"/>
          <p:cNvCxnSpPr/>
          <p:nvPr/>
        </p:nvCxnSpPr>
        <p:spPr>
          <a:xfrm flipH="1" rot="10800000">
            <a:off x="9383237" y="3000526"/>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743" name="Google Shape;743;p47"/>
          <p:cNvCxnSpPr/>
          <p:nvPr/>
        </p:nvCxnSpPr>
        <p:spPr>
          <a:xfrm>
            <a:off x="10057110" y="3045366"/>
            <a:ext cx="449100" cy="397239"/>
          </a:xfrm>
          <a:prstGeom prst="straightConnector1">
            <a:avLst/>
          </a:prstGeom>
          <a:noFill/>
          <a:ln cap="flat" cmpd="sng" w="57150">
            <a:solidFill>
              <a:schemeClr val="dk1"/>
            </a:solidFill>
            <a:prstDash val="solid"/>
            <a:miter lim="800000"/>
            <a:headEnd len="sm" w="sm" type="none"/>
            <a:tailEnd len="med" w="med" type="triangle"/>
          </a:ln>
        </p:spPr>
      </p:cxnSp>
      <p:pic>
        <p:nvPicPr>
          <p:cNvPr id="744" name="Google Shape;744;p47"/>
          <p:cNvPicPr preferRelativeResize="0"/>
          <p:nvPr/>
        </p:nvPicPr>
        <p:blipFill rotWithShape="1">
          <a:blip r:embed="rId9">
            <a:alphaModFix/>
          </a:blip>
          <a:srcRect b="0" l="0" r="0" t="0"/>
          <a:stretch/>
        </p:blipFill>
        <p:spPr>
          <a:xfrm>
            <a:off x="1780409" y="4753531"/>
            <a:ext cx="1031387" cy="1031387"/>
          </a:xfrm>
          <a:prstGeom prst="rect">
            <a:avLst/>
          </a:prstGeom>
          <a:noFill/>
          <a:ln>
            <a:noFill/>
          </a:ln>
        </p:spPr>
      </p:pic>
      <p:pic>
        <p:nvPicPr>
          <p:cNvPr id="745" name="Google Shape;745;p47"/>
          <p:cNvPicPr preferRelativeResize="0"/>
          <p:nvPr/>
        </p:nvPicPr>
        <p:blipFill rotWithShape="1">
          <a:blip r:embed="rId9">
            <a:alphaModFix/>
          </a:blip>
          <a:srcRect b="0" l="0" r="0" t="0"/>
          <a:stretch/>
        </p:blipFill>
        <p:spPr>
          <a:xfrm>
            <a:off x="4534474" y="4774205"/>
            <a:ext cx="1031387" cy="1031387"/>
          </a:xfrm>
          <a:prstGeom prst="rect">
            <a:avLst/>
          </a:prstGeom>
          <a:noFill/>
          <a:ln>
            <a:noFill/>
          </a:ln>
        </p:spPr>
      </p:pic>
      <p:pic>
        <p:nvPicPr>
          <p:cNvPr id="746" name="Google Shape;746;p47"/>
          <p:cNvPicPr preferRelativeResize="0"/>
          <p:nvPr/>
        </p:nvPicPr>
        <p:blipFill rotWithShape="1">
          <a:blip r:embed="rId9">
            <a:alphaModFix/>
          </a:blip>
          <a:srcRect b="0" l="0" r="0" t="0"/>
          <a:stretch/>
        </p:blipFill>
        <p:spPr>
          <a:xfrm>
            <a:off x="10411591" y="4715833"/>
            <a:ext cx="1031387" cy="1031387"/>
          </a:xfrm>
          <a:prstGeom prst="rect">
            <a:avLst/>
          </a:prstGeom>
          <a:noFill/>
          <a:ln>
            <a:noFill/>
          </a:ln>
        </p:spPr>
      </p:pic>
      <p:grpSp>
        <p:nvGrpSpPr>
          <p:cNvPr id="747" name="Google Shape;747;p47"/>
          <p:cNvGrpSpPr/>
          <p:nvPr/>
        </p:nvGrpSpPr>
        <p:grpSpPr>
          <a:xfrm flipH="1" rot="10800000">
            <a:off x="10365797" y="4262706"/>
            <a:ext cx="1122973" cy="442079"/>
            <a:chOff x="7326007" y="4685470"/>
            <a:chExt cx="1122973" cy="442079"/>
          </a:xfrm>
        </p:grpSpPr>
        <p:cxnSp>
          <p:nvCxnSpPr>
            <p:cNvPr id="748" name="Google Shape;748;p47"/>
            <p:cNvCxnSpPr/>
            <p:nvPr/>
          </p:nvCxnSpPr>
          <p:spPr>
            <a:xfrm flipH="1" rot="10800000">
              <a:off x="7326007" y="4685470"/>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749" name="Google Shape;749;p47"/>
            <p:cNvCxnSpPr/>
            <p:nvPr/>
          </p:nvCxnSpPr>
          <p:spPr>
            <a:xfrm>
              <a:off x="7999880" y="4730310"/>
              <a:ext cx="449100" cy="397239"/>
            </a:xfrm>
            <a:prstGeom prst="straightConnector1">
              <a:avLst/>
            </a:prstGeom>
            <a:noFill/>
            <a:ln cap="flat" cmpd="sng" w="57150">
              <a:solidFill>
                <a:schemeClr val="dk1"/>
              </a:solidFill>
              <a:prstDash val="solid"/>
              <a:miter lim="800000"/>
              <a:headEnd len="sm" w="sm" type="none"/>
              <a:tailEnd len="med" w="med" type="triangle"/>
            </a:ln>
          </p:spPr>
        </p:cxnSp>
      </p:grpSp>
      <p:grpSp>
        <p:nvGrpSpPr>
          <p:cNvPr id="750" name="Google Shape;750;p47"/>
          <p:cNvGrpSpPr/>
          <p:nvPr/>
        </p:nvGrpSpPr>
        <p:grpSpPr>
          <a:xfrm flipH="1" rot="10800000">
            <a:off x="4454359" y="4306734"/>
            <a:ext cx="1122973" cy="442079"/>
            <a:chOff x="7326007" y="4685470"/>
            <a:chExt cx="1122973" cy="442079"/>
          </a:xfrm>
        </p:grpSpPr>
        <p:cxnSp>
          <p:nvCxnSpPr>
            <p:cNvPr id="751" name="Google Shape;751;p47"/>
            <p:cNvCxnSpPr/>
            <p:nvPr/>
          </p:nvCxnSpPr>
          <p:spPr>
            <a:xfrm flipH="1" rot="10800000">
              <a:off x="7326007" y="4685470"/>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752" name="Google Shape;752;p47"/>
            <p:cNvCxnSpPr/>
            <p:nvPr/>
          </p:nvCxnSpPr>
          <p:spPr>
            <a:xfrm>
              <a:off x="7999880" y="4730310"/>
              <a:ext cx="449100" cy="397239"/>
            </a:xfrm>
            <a:prstGeom prst="straightConnector1">
              <a:avLst/>
            </a:prstGeom>
            <a:noFill/>
            <a:ln cap="flat" cmpd="sng" w="57150">
              <a:solidFill>
                <a:schemeClr val="dk1"/>
              </a:solidFill>
              <a:prstDash val="solid"/>
              <a:miter lim="800000"/>
              <a:headEnd len="sm" w="sm" type="none"/>
              <a:tailEnd len="med" w="med" type="triangle"/>
            </a:ln>
          </p:spPr>
        </p:cxnSp>
      </p:grpSp>
      <p:grpSp>
        <p:nvGrpSpPr>
          <p:cNvPr id="753" name="Google Shape;753;p47"/>
          <p:cNvGrpSpPr/>
          <p:nvPr/>
        </p:nvGrpSpPr>
        <p:grpSpPr>
          <a:xfrm flipH="1" rot="10800000">
            <a:off x="1692763" y="4266449"/>
            <a:ext cx="1122973" cy="442079"/>
            <a:chOff x="7326007" y="4685470"/>
            <a:chExt cx="1122973" cy="442079"/>
          </a:xfrm>
        </p:grpSpPr>
        <p:cxnSp>
          <p:nvCxnSpPr>
            <p:cNvPr id="754" name="Google Shape;754;p47"/>
            <p:cNvCxnSpPr/>
            <p:nvPr/>
          </p:nvCxnSpPr>
          <p:spPr>
            <a:xfrm flipH="1" rot="10800000">
              <a:off x="7326007" y="4685470"/>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755" name="Google Shape;755;p47"/>
            <p:cNvCxnSpPr/>
            <p:nvPr/>
          </p:nvCxnSpPr>
          <p:spPr>
            <a:xfrm>
              <a:off x="7999880" y="4730310"/>
              <a:ext cx="449100" cy="397239"/>
            </a:xfrm>
            <a:prstGeom prst="straightConnector1">
              <a:avLst/>
            </a:prstGeom>
            <a:noFill/>
            <a:ln cap="flat" cmpd="sng" w="57150">
              <a:solidFill>
                <a:schemeClr val="dk1"/>
              </a:solidFill>
              <a:prstDash val="solid"/>
              <a:miter lim="800000"/>
              <a:headEnd len="sm" w="sm" type="none"/>
              <a:tailEnd len="med" w="med" type="triangle"/>
            </a:ln>
          </p:spPr>
        </p:cxnSp>
      </p:grpSp>
      <p:sp>
        <p:nvSpPr>
          <p:cNvPr id="756" name="Google Shape;756;p47"/>
          <p:cNvSpPr txBox="1"/>
          <p:nvPr/>
        </p:nvSpPr>
        <p:spPr>
          <a:xfrm>
            <a:off x="298457" y="4165523"/>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Q1</a:t>
            </a:r>
            <a:endParaRPr sz="2400">
              <a:solidFill>
                <a:schemeClr val="dk1"/>
              </a:solidFill>
              <a:latin typeface="Calibri"/>
              <a:ea typeface="Calibri"/>
              <a:cs typeface="Calibri"/>
              <a:sym typeface="Calibri"/>
            </a:endParaRPr>
          </a:p>
        </p:txBody>
      </p:sp>
      <p:sp>
        <p:nvSpPr>
          <p:cNvPr id="757" name="Google Shape;757;p47"/>
          <p:cNvSpPr txBox="1"/>
          <p:nvPr/>
        </p:nvSpPr>
        <p:spPr>
          <a:xfrm>
            <a:off x="3083566" y="4206293"/>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Q2</a:t>
            </a:r>
            <a:endParaRPr sz="2400">
              <a:solidFill>
                <a:schemeClr val="dk1"/>
              </a:solidFill>
              <a:latin typeface="Calibri"/>
              <a:ea typeface="Calibri"/>
              <a:cs typeface="Calibri"/>
              <a:sym typeface="Calibri"/>
            </a:endParaRPr>
          </a:p>
        </p:txBody>
      </p:sp>
      <p:sp>
        <p:nvSpPr>
          <p:cNvPr id="758" name="Google Shape;758;p47"/>
          <p:cNvSpPr txBox="1"/>
          <p:nvPr/>
        </p:nvSpPr>
        <p:spPr>
          <a:xfrm>
            <a:off x="9005961" y="4242308"/>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Q1000</a:t>
            </a:r>
            <a:endParaRPr sz="2400">
              <a:solidFill>
                <a:schemeClr val="dk1"/>
              </a:solidFill>
              <a:latin typeface="Calibri"/>
              <a:ea typeface="Calibri"/>
              <a:cs typeface="Calibri"/>
              <a:sym typeface="Calibri"/>
            </a:endParaRPr>
          </a:p>
        </p:txBody>
      </p:sp>
      <p:sp>
        <p:nvSpPr>
          <p:cNvPr id="759" name="Google Shape;759;p47"/>
          <p:cNvSpPr txBox="1"/>
          <p:nvPr/>
        </p:nvSpPr>
        <p:spPr>
          <a:xfrm>
            <a:off x="5868675" y="4242308"/>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Q3</a:t>
            </a:r>
            <a:endParaRPr sz="2400">
              <a:solidFill>
                <a:schemeClr val="dk1"/>
              </a:solidFill>
              <a:latin typeface="Calibri"/>
              <a:ea typeface="Calibri"/>
              <a:cs typeface="Calibri"/>
              <a:sym typeface="Calibri"/>
            </a:endParaRPr>
          </a:p>
        </p:txBody>
      </p:sp>
      <p:pic>
        <p:nvPicPr>
          <p:cNvPr descr="一張含有 服裝, 人員, 戶外, 人的臉孔 的圖片&#10;&#10;自動產生的描述" id="760" name="Google Shape;760;p47"/>
          <p:cNvPicPr preferRelativeResize="0"/>
          <p:nvPr/>
        </p:nvPicPr>
        <p:blipFill rotWithShape="1">
          <a:blip r:embed="rId10">
            <a:alphaModFix/>
          </a:blip>
          <a:srcRect b="0" l="0" r="0" t="0"/>
          <a:stretch/>
        </p:blipFill>
        <p:spPr>
          <a:xfrm>
            <a:off x="9211344" y="336821"/>
            <a:ext cx="1241985" cy="12419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StreamBench</a:t>
            </a:r>
            <a:endParaRPr/>
          </a:p>
        </p:txBody>
      </p:sp>
      <p:sp>
        <p:nvSpPr>
          <p:cNvPr id="766" name="Google Shape;766;p48"/>
          <p:cNvSpPr txBox="1"/>
          <p:nvPr/>
        </p:nvSpPr>
        <p:spPr>
          <a:xfrm>
            <a:off x="838200" y="1267239"/>
            <a:ext cx="350123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https://arxiv.org/abs/2406.08747</a:t>
            </a:r>
            <a:endParaRPr/>
          </a:p>
        </p:txBody>
      </p:sp>
      <p:pic>
        <p:nvPicPr>
          <p:cNvPr id="767" name="Google Shape;767;p48"/>
          <p:cNvPicPr preferRelativeResize="0"/>
          <p:nvPr/>
        </p:nvPicPr>
        <p:blipFill rotWithShape="1">
          <a:blip r:embed="rId3">
            <a:alphaModFix/>
          </a:blip>
          <a:srcRect b="0" l="0" r="0" t="0"/>
          <a:stretch/>
        </p:blipFill>
        <p:spPr>
          <a:xfrm>
            <a:off x="497443" y="5440671"/>
            <a:ext cx="719999" cy="720000"/>
          </a:xfrm>
          <a:prstGeom prst="rect">
            <a:avLst/>
          </a:prstGeom>
          <a:noFill/>
          <a:ln>
            <a:noFill/>
          </a:ln>
        </p:spPr>
      </p:pic>
      <p:pic>
        <p:nvPicPr>
          <p:cNvPr id="768" name="Google Shape;768;p48"/>
          <p:cNvPicPr preferRelativeResize="0"/>
          <p:nvPr/>
        </p:nvPicPr>
        <p:blipFill rotWithShape="1">
          <a:blip r:embed="rId4">
            <a:alphaModFix/>
          </a:blip>
          <a:srcRect b="0" l="0" r="0" t="0"/>
          <a:stretch/>
        </p:blipFill>
        <p:spPr>
          <a:xfrm>
            <a:off x="1420410" y="5440671"/>
            <a:ext cx="719999" cy="720000"/>
          </a:xfrm>
          <a:prstGeom prst="rect">
            <a:avLst/>
          </a:prstGeom>
          <a:noFill/>
          <a:ln>
            <a:noFill/>
          </a:ln>
        </p:spPr>
      </p:pic>
      <p:pic>
        <p:nvPicPr>
          <p:cNvPr id="769" name="Google Shape;769;p48"/>
          <p:cNvPicPr preferRelativeResize="0"/>
          <p:nvPr/>
        </p:nvPicPr>
        <p:blipFill rotWithShape="1">
          <a:blip r:embed="rId5">
            <a:alphaModFix/>
          </a:blip>
          <a:srcRect b="0" l="0" r="0" t="0"/>
          <a:stretch/>
        </p:blipFill>
        <p:spPr>
          <a:xfrm>
            <a:off x="2343377" y="5440671"/>
            <a:ext cx="719999" cy="720000"/>
          </a:xfrm>
          <a:prstGeom prst="rect">
            <a:avLst/>
          </a:prstGeom>
          <a:noFill/>
          <a:ln>
            <a:noFill/>
          </a:ln>
        </p:spPr>
      </p:pic>
      <p:pic>
        <p:nvPicPr>
          <p:cNvPr id="770" name="Google Shape;770;p48"/>
          <p:cNvPicPr preferRelativeResize="0"/>
          <p:nvPr/>
        </p:nvPicPr>
        <p:blipFill rotWithShape="1">
          <a:blip r:embed="rId6">
            <a:alphaModFix/>
          </a:blip>
          <a:srcRect b="0" l="0" r="0" t="0"/>
          <a:stretch/>
        </p:blipFill>
        <p:spPr>
          <a:xfrm>
            <a:off x="5112278" y="5440671"/>
            <a:ext cx="720000" cy="720000"/>
          </a:xfrm>
          <a:prstGeom prst="rect">
            <a:avLst/>
          </a:prstGeom>
          <a:noFill/>
          <a:ln>
            <a:noFill/>
          </a:ln>
        </p:spPr>
      </p:pic>
      <p:pic>
        <p:nvPicPr>
          <p:cNvPr id="771" name="Google Shape;771;p48"/>
          <p:cNvPicPr preferRelativeResize="0"/>
          <p:nvPr/>
        </p:nvPicPr>
        <p:blipFill rotWithShape="1">
          <a:blip r:embed="rId3">
            <a:alphaModFix/>
          </a:blip>
          <a:srcRect b="0" l="0" r="0" t="0"/>
          <a:stretch/>
        </p:blipFill>
        <p:spPr>
          <a:xfrm>
            <a:off x="3266344" y="5440671"/>
            <a:ext cx="719999" cy="720000"/>
          </a:xfrm>
          <a:prstGeom prst="rect">
            <a:avLst/>
          </a:prstGeom>
          <a:noFill/>
          <a:ln>
            <a:noFill/>
          </a:ln>
        </p:spPr>
      </p:pic>
      <p:pic>
        <p:nvPicPr>
          <p:cNvPr id="772" name="Google Shape;772;p48"/>
          <p:cNvPicPr preferRelativeResize="0"/>
          <p:nvPr/>
        </p:nvPicPr>
        <p:blipFill rotWithShape="1">
          <a:blip r:embed="rId4">
            <a:alphaModFix/>
          </a:blip>
          <a:srcRect b="0" l="0" r="0" t="0"/>
          <a:stretch/>
        </p:blipFill>
        <p:spPr>
          <a:xfrm>
            <a:off x="4189311" y="5440671"/>
            <a:ext cx="719999" cy="720000"/>
          </a:xfrm>
          <a:prstGeom prst="rect">
            <a:avLst/>
          </a:prstGeom>
          <a:noFill/>
          <a:ln>
            <a:noFill/>
          </a:ln>
        </p:spPr>
      </p:pic>
      <p:pic>
        <p:nvPicPr>
          <p:cNvPr id="773" name="Google Shape;773;p48"/>
          <p:cNvPicPr preferRelativeResize="0"/>
          <p:nvPr/>
        </p:nvPicPr>
        <p:blipFill rotWithShape="1">
          <a:blip r:embed="rId3">
            <a:alphaModFix/>
          </a:blip>
          <a:srcRect b="0" l="0" r="0" t="0"/>
          <a:stretch/>
        </p:blipFill>
        <p:spPr>
          <a:xfrm>
            <a:off x="6035246" y="5440671"/>
            <a:ext cx="719999" cy="720000"/>
          </a:xfrm>
          <a:prstGeom prst="rect">
            <a:avLst/>
          </a:prstGeom>
          <a:noFill/>
          <a:ln>
            <a:noFill/>
          </a:ln>
        </p:spPr>
      </p:pic>
      <p:pic>
        <p:nvPicPr>
          <p:cNvPr id="774" name="Google Shape;774;p48"/>
          <p:cNvPicPr preferRelativeResize="0"/>
          <p:nvPr/>
        </p:nvPicPr>
        <p:blipFill rotWithShape="1">
          <a:blip r:embed="rId3">
            <a:alphaModFix/>
          </a:blip>
          <a:srcRect b="0" l="0" r="0" t="0"/>
          <a:stretch/>
        </p:blipFill>
        <p:spPr>
          <a:xfrm>
            <a:off x="7642865" y="2244262"/>
            <a:ext cx="719999" cy="720000"/>
          </a:xfrm>
          <a:prstGeom prst="rect">
            <a:avLst/>
          </a:prstGeom>
          <a:noFill/>
          <a:ln>
            <a:noFill/>
          </a:ln>
        </p:spPr>
      </p:pic>
      <p:pic>
        <p:nvPicPr>
          <p:cNvPr id="775" name="Google Shape;775;p48"/>
          <p:cNvPicPr preferRelativeResize="0"/>
          <p:nvPr/>
        </p:nvPicPr>
        <p:blipFill rotWithShape="1">
          <a:blip r:embed="rId7">
            <a:alphaModFix/>
          </a:blip>
          <a:srcRect b="0" l="0" r="0" t="0"/>
          <a:stretch/>
        </p:blipFill>
        <p:spPr>
          <a:xfrm>
            <a:off x="7852569" y="522606"/>
            <a:ext cx="1219200" cy="1219201"/>
          </a:xfrm>
          <a:prstGeom prst="rect">
            <a:avLst/>
          </a:prstGeom>
          <a:noFill/>
          <a:ln>
            <a:noFill/>
          </a:ln>
        </p:spPr>
      </p:pic>
      <p:sp>
        <p:nvSpPr>
          <p:cNvPr id="776" name="Google Shape;776;p48"/>
          <p:cNvSpPr txBox="1"/>
          <p:nvPr/>
        </p:nvSpPr>
        <p:spPr>
          <a:xfrm>
            <a:off x="6958213" y="5440671"/>
            <a:ext cx="106324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cxnSp>
        <p:nvCxnSpPr>
          <p:cNvPr id="777" name="Google Shape;777;p48"/>
          <p:cNvCxnSpPr/>
          <p:nvPr/>
        </p:nvCxnSpPr>
        <p:spPr>
          <a:xfrm flipH="1" rot="10800000">
            <a:off x="7878704" y="1747217"/>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778" name="Google Shape;778;p48"/>
          <p:cNvCxnSpPr/>
          <p:nvPr/>
        </p:nvCxnSpPr>
        <p:spPr>
          <a:xfrm>
            <a:off x="8552577" y="1792057"/>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779" name="Google Shape;779;p48"/>
          <p:cNvSpPr txBox="1"/>
          <p:nvPr/>
        </p:nvSpPr>
        <p:spPr>
          <a:xfrm>
            <a:off x="298457" y="6108623"/>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Q1</a:t>
            </a:r>
            <a:endParaRPr sz="2400">
              <a:solidFill>
                <a:schemeClr val="dk1"/>
              </a:solidFill>
              <a:latin typeface="Calibri"/>
              <a:ea typeface="Calibri"/>
              <a:cs typeface="Calibri"/>
              <a:sym typeface="Calibri"/>
            </a:endParaRPr>
          </a:p>
        </p:txBody>
      </p:sp>
      <p:sp>
        <p:nvSpPr>
          <p:cNvPr id="780" name="Google Shape;780;p48"/>
          <p:cNvSpPr txBox="1"/>
          <p:nvPr/>
        </p:nvSpPr>
        <p:spPr>
          <a:xfrm>
            <a:off x="3083566" y="6149393"/>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Q2</a:t>
            </a:r>
            <a:endParaRPr sz="2400">
              <a:solidFill>
                <a:schemeClr val="dk1"/>
              </a:solidFill>
              <a:latin typeface="Calibri"/>
              <a:ea typeface="Calibri"/>
              <a:cs typeface="Calibri"/>
              <a:sym typeface="Calibri"/>
            </a:endParaRPr>
          </a:p>
        </p:txBody>
      </p:sp>
      <p:sp>
        <p:nvSpPr>
          <p:cNvPr id="781" name="Google Shape;781;p48"/>
          <p:cNvSpPr txBox="1"/>
          <p:nvPr/>
        </p:nvSpPr>
        <p:spPr>
          <a:xfrm>
            <a:off x="7501428" y="2988999"/>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Q100</a:t>
            </a:r>
            <a:endParaRPr sz="2400">
              <a:solidFill>
                <a:schemeClr val="dk1"/>
              </a:solidFill>
              <a:latin typeface="Calibri"/>
              <a:ea typeface="Calibri"/>
              <a:cs typeface="Calibri"/>
              <a:sym typeface="Calibri"/>
            </a:endParaRPr>
          </a:p>
        </p:txBody>
      </p:sp>
      <p:sp>
        <p:nvSpPr>
          <p:cNvPr id="782" name="Google Shape;782;p48"/>
          <p:cNvSpPr txBox="1"/>
          <p:nvPr/>
        </p:nvSpPr>
        <p:spPr>
          <a:xfrm>
            <a:off x="5868675" y="6185408"/>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Q3</a:t>
            </a:r>
            <a:endParaRPr sz="2400">
              <a:solidFill>
                <a:schemeClr val="dk1"/>
              </a:solidFill>
              <a:latin typeface="Calibri"/>
              <a:ea typeface="Calibri"/>
              <a:cs typeface="Calibri"/>
              <a:sym typeface="Calibri"/>
            </a:endParaRPr>
          </a:p>
        </p:txBody>
      </p:sp>
      <p:sp>
        <p:nvSpPr>
          <p:cNvPr id="783" name="Google Shape;783;p48"/>
          <p:cNvSpPr/>
          <p:nvPr/>
        </p:nvSpPr>
        <p:spPr>
          <a:xfrm>
            <a:off x="3817257" y="4037976"/>
            <a:ext cx="1879593" cy="552602"/>
          </a:xfrm>
          <a:prstGeom prst="roundRect">
            <a:avLst>
              <a:gd fmla="val 16667" name="adj"/>
            </a:avLst>
          </a:prstGeom>
          <a:gradFill>
            <a:gsLst>
              <a:gs pos="0">
                <a:srgbClr val="B0CAE9"/>
              </a:gs>
              <a:gs pos="50000">
                <a:srgbClr val="A1C1E4"/>
              </a:gs>
              <a:gs pos="100000">
                <a:srgbClr val="90B8E4"/>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Read</a:t>
            </a:r>
            <a:endParaRPr sz="2400">
              <a:solidFill>
                <a:schemeClr val="dk1"/>
              </a:solidFill>
              <a:latin typeface="Calibri"/>
              <a:ea typeface="Calibri"/>
              <a:cs typeface="Calibri"/>
              <a:sym typeface="Calibri"/>
            </a:endParaRPr>
          </a:p>
        </p:txBody>
      </p:sp>
      <p:cxnSp>
        <p:nvCxnSpPr>
          <p:cNvPr id="784" name="Google Shape;784;p48"/>
          <p:cNvCxnSpPr/>
          <p:nvPr/>
        </p:nvCxnSpPr>
        <p:spPr>
          <a:xfrm rot="10800000">
            <a:off x="4728720" y="4610100"/>
            <a:ext cx="0" cy="533093"/>
          </a:xfrm>
          <a:prstGeom prst="straightConnector1">
            <a:avLst/>
          </a:prstGeom>
          <a:noFill/>
          <a:ln cap="flat" cmpd="sng" w="57150">
            <a:solidFill>
              <a:schemeClr val="dk1"/>
            </a:solidFill>
            <a:prstDash val="solid"/>
            <a:miter lim="800000"/>
            <a:headEnd len="sm" w="sm" type="none"/>
            <a:tailEnd len="med" w="med" type="triangle"/>
          </a:ln>
        </p:spPr>
      </p:cxnSp>
      <p:sp>
        <p:nvSpPr>
          <p:cNvPr id="785" name="Google Shape;785;p48"/>
          <p:cNvSpPr txBox="1"/>
          <p:nvPr/>
        </p:nvSpPr>
        <p:spPr>
          <a:xfrm>
            <a:off x="1896060" y="4077119"/>
            <a:ext cx="210099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Retrieval</a:t>
            </a:r>
            <a:endParaRPr/>
          </a:p>
        </p:txBody>
      </p:sp>
      <p:sp>
        <p:nvSpPr>
          <p:cNvPr id="786" name="Google Shape;786;p48"/>
          <p:cNvSpPr txBox="1"/>
          <p:nvPr/>
        </p:nvSpPr>
        <p:spPr>
          <a:xfrm>
            <a:off x="8556546" y="2279900"/>
            <a:ext cx="106324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pic>
        <p:nvPicPr>
          <p:cNvPr id="787" name="Google Shape;787;p48"/>
          <p:cNvPicPr preferRelativeResize="0"/>
          <p:nvPr/>
        </p:nvPicPr>
        <p:blipFill rotWithShape="1">
          <a:blip r:embed="rId3">
            <a:alphaModFix/>
          </a:blip>
          <a:srcRect b="0" l="0" r="0" t="0"/>
          <a:stretch/>
        </p:blipFill>
        <p:spPr>
          <a:xfrm>
            <a:off x="2004982" y="2197953"/>
            <a:ext cx="719999" cy="720000"/>
          </a:xfrm>
          <a:prstGeom prst="rect">
            <a:avLst/>
          </a:prstGeom>
          <a:noFill/>
          <a:ln>
            <a:noFill/>
          </a:ln>
        </p:spPr>
      </p:pic>
      <p:pic>
        <p:nvPicPr>
          <p:cNvPr id="788" name="Google Shape;788;p48"/>
          <p:cNvPicPr preferRelativeResize="0"/>
          <p:nvPr/>
        </p:nvPicPr>
        <p:blipFill rotWithShape="1">
          <a:blip r:embed="rId4">
            <a:alphaModFix/>
          </a:blip>
          <a:srcRect b="0" l="0" r="0" t="0"/>
          <a:stretch/>
        </p:blipFill>
        <p:spPr>
          <a:xfrm>
            <a:off x="2927949" y="2197953"/>
            <a:ext cx="719999" cy="720000"/>
          </a:xfrm>
          <a:prstGeom prst="rect">
            <a:avLst/>
          </a:prstGeom>
          <a:noFill/>
          <a:ln>
            <a:noFill/>
          </a:ln>
        </p:spPr>
      </p:pic>
      <p:pic>
        <p:nvPicPr>
          <p:cNvPr id="789" name="Google Shape;789;p48"/>
          <p:cNvPicPr preferRelativeResize="0"/>
          <p:nvPr/>
        </p:nvPicPr>
        <p:blipFill rotWithShape="1">
          <a:blip r:embed="rId5">
            <a:alphaModFix/>
          </a:blip>
          <a:srcRect b="0" l="0" r="0" t="0"/>
          <a:stretch/>
        </p:blipFill>
        <p:spPr>
          <a:xfrm>
            <a:off x="3850916" y="2197953"/>
            <a:ext cx="719999" cy="720000"/>
          </a:xfrm>
          <a:prstGeom prst="rect">
            <a:avLst/>
          </a:prstGeom>
          <a:noFill/>
          <a:ln>
            <a:noFill/>
          </a:ln>
        </p:spPr>
      </p:pic>
      <p:pic>
        <p:nvPicPr>
          <p:cNvPr id="790" name="Google Shape;790;p48"/>
          <p:cNvPicPr preferRelativeResize="0"/>
          <p:nvPr/>
        </p:nvPicPr>
        <p:blipFill rotWithShape="1">
          <a:blip r:embed="rId6">
            <a:alphaModFix/>
          </a:blip>
          <a:srcRect b="0" l="0" r="0" t="0"/>
          <a:stretch/>
        </p:blipFill>
        <p:spPr>
          <a:xfrm>
            <a:off x="6619817" y="2197953"/>
            <a:ext cx="720000" cy="720000"/>
          </a:xfrm>
          <a:prstGeom prst="rect">
            <a:avLst/>
          </a:prstGeom>
          <a:noFill/>
          <a:ln>
            <a:noFill/>
          </a:ln>
        </p:spPr>
      </p:pic>
      <p:pic>
        <p:nvPicPr>
          <p:cNvPr id="791" name="Google Shape;791;p48"/>
          <p:cNvPicPr preferRelativeResize="0"/>
          <p:nvPr/>
        </p:nvPicPr>
        <p:blipFill rotWithShape="1">
          <a:blip r:embed="rId3">
            <a:alphaModFix/>
          </a:blip>
          <a:srcRect b="0" l="0" r="0" t="0"/>
          <a:stretch/>
        </p:blipFill>
        <p:spPr>
          <a:xfrm>
            <a:off x="4773883" y="2197953"/>
            <a:ext cx="719999" cy="720000"/>
          </a:xfrm>
          <a:prstGeom prst="rect">
            <a:avLst/>
          </a:prstGeom>
          <a:noFill/>
          <a:ln>
            <a:noFill/>
          </a:ln>
        </p:spPr>
      </p:pic>
      <p:pic>
        <p:nvPicPr>
          <p:cNvPr id="792" name="Google Shape;792;p48"/>
          <p:cNvPicPr preferRelativeResize="0"/>
          <p:nvPr/>
        </p:nvPicPr>
        <p:blipFill rotWithShape="1">
          <a:blip r:embed="rId4">
            <a:alphaModFix/>
          </a:blip>
          <a:srcRect b="0" l="0" r="0" t="0"/>
          <a:stretch/>
        </p:blipFill>
        <p:spPr>
          <a:xfrm>
            <a:off x="5696850" y="2197953"/>
            <a:ext cx="719999" cy="720000"/>
          </a:xfrm>
          <a:prstGeom prst="rect">
            <a:avLst/>
          </a:prstGeom>
          <a:noFill/>
          <a:ln>
            <a:noFill/>
          </a:ln>
        </p:spPr>
      </p:pic>
      <p:sp>
        <p:nvSpPr>
          <p:cNvPr id="793" name="Google Shape;793;p48"/>
          <p:cNvSpPr txBox="1"/>
          <p:nvPr/>
        </p:nvSpPr>
        <p:spPr>
          <a:xfrm>
            <a:off x="1821828" y="2884097"/>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Q65</a:t>
            </a:r>
            <a:endParaRPr sz="2400">
              <a:solidFill>
                <a:schemeClr val="dk1"/>
              </a:solidFill>
              <a:latin typeface="Calibri"/>
              <a:ea typeface="Calibri"/>
              <a:cs typeface="Calibri"/>
              <a:sym typeface="Calibri"/>
            </a:endParaRPr>
          </a:p>
        </p:txBody>
      </p:sp>
      <p:sp>
        <p:nvSpPr>
          <p:cNvPr id="794" name="Google Shape;794;p48"/>
          <p:cNvSpPr txBox="1"/>
          <p:nvPr/>
        </p:nvSpPr>
        <p:spPr>
          <a:xfrm>
            <a:off x="4591105" y="2906675"/>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Q78</a:t>
            </a:r>
            <a:endParaRPr sz="2400">
              <a:solidFill>
                <a:schemeClr val="dk1"/>
              </a:solidFill>
              <a:latin typeface="Calibri"/>
              <a:ea typeface="Calibri"/>
              <a:cs typeface="Calibri"/>
              <a:sym typeface="Calibri"/>
            </a:endParaRPr>
          </a:p>
        </p:txBody>
      </p:sp>
      <p:pic>
        <p:nvPicPr>
          <p:cNvPr id="795" name="Google Shape;795;p48"/>
          <p:cNvPicPr preferRelativeResize="0"/>
          <p:nvPr/>
        </p:nvPicPr>
        <p:blipFill rotWithShape="1">
          <a:blip r:embed="rId6">
            <a:alphaModFix/>
          </a:blip>
          <a:srcRect b="0" l="0" r="0" t="0"/>
          <a:stretch/>
        </p:blipFill>
        <p:spPr>
          <a:xfrm>
            <a:off x="9905259" y="5475132"/>
            <a:ext cx="720000" cy="720000"/>
          </a:xfrm>
          <a:prstGeom prst="rect">
            <a:avLst/>
          </a:prstGeom>
          <a:noFill/>
          <a:ln>
            <a:noFill/>
          </a:ln>
        </p:spPr>
      </p:pic>
      <p:pic>
        <p:nvPicPr>
          <p:cNvPr id="796" name="Google Shape;796;p48"/>
          <p:cNvPicPr preferRelativeResize="0"/>
          <p:nvPr/>
        </p:nvPicPr>
        <p:blipFill rotWithShape="1">
          <a:blip r:embed="rId3">
            <a:alphaModFix/>
          </a:blip>
          <a:srcRect b="0" l="0" r="0" t="0"/>
          <a:stretch/>
        </p:blipFill>
        <p:spPr>
          <a:xfrm>
            <a:off x="8059325" y="5475132"/>
            <a:ext cx="719999" cy="720000"/>
          </a:xfrm>
          <a:prstGeom prst="rect">
            <a:avLst/>
          </a:prstGeom>
          <a:noFill/>
          <a:ln>
            <a:noFill/>
          </a:ln>
        </p:spPr>
      </p:pic>
      <p:pic>
        <p:nvPicPr>
          <p:cNvPr id="797" name="Google Shape;797;p48"/>
          <p:cNvPicPr preferRelativeResize="0"/>
          <p:nvPr/>
        </p:nvPicPr>
        <p:blipFill rotWithShape="1">
          <a:blip r:embed="rId4">
            <a:alphaModFix/>
          </a:blip>
          <a:srcRect b="0" l="0" r="0" t="0"/>
          <a:stretch/>
        </p:blipFill>
        <p:spPr>
          <a:xfrm>
            <a:off x="8982292" y="5475132"/>
            <a:ext cx="719999" cy="720000"/>
          </a:xfrm>
          <a:prstGeom prst="rect">
            <a:avLst/>
          </a:prstGeom>
          <a:noFill/>
          <a:ln>
            <a:noFill/>
          </a:ln>
        </p:spPr>
      </p:pic>
      <p:sp>
        <p:nvSpPr>
          <p:cNvPr id="798" name="Google Shape;798;p48"/>
          <p:cNvSpPr txBox="1"/>
          <p:nvPr/>
        </p:nvSpPr>
        <p:spPr>
          <a:xfrm>
            <a:off x="7876547" y="6183854"/>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Q99</a:t>
            </a:r>
            <a:endParaRPr sz="2400">
              <a:solidFill>
                <a:schemeClr val="dk1"/>
              </a:solidFill>
              <a:latin typeface="Calibri"/>
              <a:ea typeface="Calibri"/>
              <a:cs typeface="Calibri"/>
              <a:sym typeface="Calibri"/>
            </a:endParaRPr>
          </a:p>
        </p:txBody>
      </p:sp>
      <p:cxnSp>
        <p:nvCxnSpPr>
          <p:cNvPr id="799" name="Google Shape;799;p48"/>
          <p:cNvCxnSpPr/>
          <p:nvPr/>
        </p:nvCxnSpPr>
        <p:spPr>
          <a:xfrm rot="10800000">
            <a:off x="4728720" y="3450664"/>
            <a:ext cx="0" cy="533093"/>
          </a:xfrm>
          <a:prstGeom prst="straightConnector1">
            <a:avLst/>
          </a:prstGeom>
          <a:noFill/>
          <a:ln cap="flat" cmpd="sng" w="57150">
            <a:solidFill>
              <a:schemeClr val="dk1"/>
            </a:solidFill>
            <a:prstDash val="solid"/>
            <a:miter lim="800000"/>
            <a:headEnd len="sm" w="sm" type="none"/>
            <a:tailEnd len="med" w="med" type="triangle"/>
          </a:ln>
        </p:spPr>
      </p:cxnSp>
      <p:sp>
        <p:nvSpPr>
          <p:cNvPr id="800" name="Google Shape;800;p48"/>
          <p:cNvSpPr/>
          <p:nvPr/>
        </p:nvSpPr>
        <p:spPr>
          <a:xfrm>
            <a:off x="1781809" y="2128370"/>
            <a:ext cx="2862752" cy="1146517"/>
          </a:xfrm>
          <a:prstGeom prst="roundRect">
            <a:avLst>
              <a:gd fmla="val 16667" name="adj"/>
            </a:avLst>
          </a:prstGeom>
          <a:noFill/>
          <a:ln cap="flat" cmpd="sng" w="381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801" name="Google Shape;801;p48"/>
          <p:cNvSpPr/>
          <p:nvPr/>
        </p:nvSpPr>
        <p:spPr>
          <a:xfrm>
            <a:off x="4657721" y="2131483"/>
            <a:ext cx="2862752" cy="1146517"/>
          </a:xfrm>
          <a:prstGeom prst="roundRect">
            <a:avLst>
              <a:gd fmla="val 16667" name="adj"/>
            </a:avLst>
          </a:prstGeom>
          <a:noFill/>
          <a:ln cap="flat" cmpd="sng" w="381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StreamBench</a:t>
            </a:r>
            <a:endParaRPr/>
          </a:p>
        </p:txBody>
      </p:sp>
      <p:pic>
        <p:nvPicPr>
          <p:cNvPr id="807" name="Google Shape;807;p49"/>
          <p:cNvPicPr preferRelativeResize="0"/>
          <p:nvPr/>
        </p:nvPicPr>
        <p:blipFill rotWithShape="1">
          <a:blip r:embed="rId3">
            <a:alphaModFix/>
          </a:blip>
          <a:srcRect b="0" l="0" r="0" t="0"/>
          <a:stretch/>
        </p:blipFill>
        <p:spPr>
          <a:xfrm>
            <a:off x="2713963" y="1735022"/>
            <a:ext cx="7066121" cy="4700703"/>
          </a:xfrm>
          <a:prstGeom prst="rect">
            <a:avLst/>
          </a:prstGeom>
          <a:noFill/>
          <a:ln>
            <a:noFill/>
          </a:ln>
        </p:spPr>
      </p:pic>
      <p:sp>
        <p:nvSpPr>
          <p:cNvPr id="808" name="Google Shape;808;p49"/>
          <p:cNvSpPr txBox="1"/>
          <p:nvPr/>
        </p:nvSpPr>
        <p:spPr>
          <a:xfrm>
            <a:off x="891050" y="1210663"/>
            <a:ext cx="60997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https://arxiv.org/abs/2406.08747</a:t>
            </a:r>
            <a:endParaRPr/>
          </a:p>
        </p:txBody>
      </p:sp>
      <p:sp>
        <p:nvSpPr>
          <p:cNvPr id="809" name="Google Shape;809;p49"/>
          <p:cNvSpPr/>
          <p:nvPr/>
        </p:nvSpPr>
        <p:spPr>
          <a:xfrm>
            <a:off x="9246849" y="2133881"/>
            <a:ext cx="240051" cy="236199"/>
          </a:xfrm>
          <a:prstGeom prst="ellipse">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0" name="Google Shape;810;p49"/>
          <p:cNvSpPr/>
          <p:nvPr/>
        </p:nvSpPr>
        <p:spPr>
          <a:xfrm>
            <a:off x="9246849" y="3060585"/>
            <a:ext cx="240051" cy="236199"/>
          </a:xfrm>
          <a:prstGeom prst="ellipse">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1" name="Google Shape;811;p49"/>
          <p:cNvSpPr/>
          <p:nvPr/>
        </p:nvSpPr>
        <p:spPr>
          <a:xfrm>
            <a:off x="9256374" y="3755910"/>
            <a:ext cx="240051" cy="236199"/>
          </a:xfrm>
          <a:prstGeom prst="ellipse">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2" name="Google Shape;812;p49"/>
          <p:cNvSpPr/>
          <p:nvPr/>
        </p:nvSpPr>
        <p:spPr>
          <a:xfrm>
            <a:off x="9265899" y="4127385"/>
            <a:ext cx="240051" cy="236199"/>
          </a:xfrm>
          <a:prstGeom prst="ellipse">
            <a:avLst/>
          </a:prstGeom>
          <a:noFill/>
          <a:ln cap="flat" cmpd="sng" w="28575">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StreamBench</a:t>
            </a:r>
            <a:endParaRPr/>
          </a:p>
        </p:txBody>
      </p:sp>
      <p:sp>
        <p:nvSpPr>
          <p:cNvPr id="818" name="Google Shape;818;p50"/>
          <p:cNvSpPr txBox="1"/>
          <p:nvPr/>
        </p:nvSpPr>
        <p:spPr>
          <a:xfrm>
            <a:off x="838200" y="1267239"/>
            <a:ext cx="350123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https://arxiv.org/abs/2406.08747</a:t>
            </a:r>
            <a:endParaRPr/>
          </a:p>
        </p:txBody>
      </p:sp>
      <p:pic>
        <p:nvPicPr>
          <p:cNvPr id="819" name="Google Shape;819;p50"/>
          <p:cNvPicPr preferRelativeResize="0"/>
          <p:nvPr/>
        </p:nvPicPr>
        <p:blipFill rotWithShape="1">
          <a:blip r:embed="rId3">
            <a:alphaModFix/>
          </a:blip>
          <a:srcRect b="0" l="0" r="0" t="0"/>
          <a:stretch/>
        </p:blipFill>
        <p:spPr>
          <a:xfrm>
            <a:off x="497443" y="5440671"/>
            <a:ext cx="719999" cy="720000"/>
          </a:xfrm>
          <a:prstGeom prst="rect">
            <a:avLst/>
          </a:prstGeom>
          <a:noFill/>
          <a:ln>
            <a:noFill/>
          </a:ln>
        </p:spPr>
      </p:pic>
      <p:pic>
        <p:nvPicPr>
          <p:cNvPr id="820" name="Google Shape;820;p50"/>
          <p:cNvPicPr preferRelativeResize="0"/>
          <p:nvPr/>
        </p:nvPicPr>
        <p:blipFill rotWithShape="1">
          <a:blip r:embed="rId4">
            <a:alphaModFix/>
          </a:blip>
          <a:srcRect b="0" l="0" r="0" t="0"/>
          <a:stretch/>
        </p:blipFill>
        <p:spPr>
          <a:xfrm>
            <a:off x="1420410" y="5440671"/>
            <a:ext cx="719999" cy="720000"/>
          </a:xfrm>
          <a:prstGeom prst="rect">
            <a:avLst/>
          </a:prstGeom>
          <a:noFill/>
          <a:ln>
            <a:noFill/>
          </a:ln>
        </p:spPr>
      </p:pic>
      <p:pic>
        <p:nvPicPr>
          <p:cNvPr id="821" name="Google Shape;821;p50"/>
          <p:cNvPicPr preferRelativeResize="0"/>
          <p:nvPr/>
        </p:nvPicPr>
        <p:blipFill rotWithShape="1">
          <a:blip r:embed="rId5">
            <a:alphaModFix/>
          </a:blip>
          <a:srcRect b="0" l="0" r="0" t="0"/>
          <a:stretch/>
        </p:blipFill>
        <p:spPr>
          <a:xfrm>
            <a:off x="2343377" y="5440671"/>
            <a:ext cx="719999" cy="720000"/>
          </a:xfrm>
          <a:prstGeom prst="rect">
            <a:avLst/>
          </a:prstGeom>
          <a:noFill/>
          <a:ln>
            <a:noFill/>
          </a:ln>
        </p:spPr>
      </p:pic>
      <p:pic>
        <p:nvPicPr>
          <p:cNvPr id="822" name="Google Shape;822;p50"/>
          <p:cNvPicPr preferRelativeResize="0"/>
          <p:nvPr/>
        </p:nvPicPr>
        <p:blipFill rotWithShape="1">
          <a:blip r:embed="rId6">
            <a:alphaModFix/>
          </a:blip>
          <a:srcRect b="0" l="0" r="0" t="0"/>
          <a:stretch/>
        </p:blipFill>
        <p:spPr>
          <a:xfrm>
            <a:off x="5112278" y="5440671"/>
            <a:ext cx="720000" cy="720000"/>
          </a:xfrm>
          <a:prstGeom prst="rect">
            <a:avLst/>
          </a:prstGeom>
          <a:noFill/>
          <a:ln>
            <a:noFill/>
          </a:ln>
        </p:spPr>
      </p:pic>
      <p:pic>
        <p:nvPicPr>
          <p:cNvPr id="823" name="Google Shape;823;p50"/>
          <p:cNvPicPr preferRelativeResize="0"/>
          <p:nvPr/>
        </p:nvPicPr>
        <p:blipFill rotWithShape="1">
          <a:blip r:embed="rId3">
            <a:alphaModFix/>
          </a:blip>
          <a:srcRect b="0" l="0" r="0" t="0"/>
          <a:stretch/>
        </p:blipFill>
        <p:spPr>
          <a:xfrm>
            <a:off x="3266344" y="5440671"/>
            <a:ext cx="719999" cy="720000"/>
          </a:xfrm>
          <a:prstGeom prst="rect">
            <a:avLst/>
          </a:prstGeom>
          <a:noFill/>
          <a:ln>
            <a:noFill/>
          </a:ln>
        </p:spPr>
      </p:pic>
      <p:pic>
        <p:nvPicPr>
          <p:cNvPr id="824" name="Google Shape;824;p50"/>
          <p:cNvPicPr preferRelativeResize="0"/>
          <p:nvPr/>
        </p:nvPicPr>
        <p:blipFill rotWithShape="1">
          <a:blip r:embed="rId4">
            <a:alphaModFix/>
          </a:blip>
          <a:srcRect b="0" l="0" r="0" t="0"/>
          <a:stretch/>
        </p:blipFill>
        <p:spPr>
          <a:xfrm>
            <a:off x="4189311" y="5440671"/>
            <a:ext cx="719999" cy="720000"/>
          </a:xfrm>
          <a:prstGeom prst="rect">
            <a:avLst/>
          </a:prstGeom>
          <a:noFill/>
          <a:ln>
            <a:noFill/>
          </a:ln>
        </p:spPr>
      </p:pic>
      <p:pic>
        <p:nvPicPr>
          <p:cNvPr id="825" name="Google Shape;825;p50"/>
          <p:cNvPicPr preferRelativeResize="0"/>
          <p:nvPr/>
        </p:nvPicPr>
        <p:blipFill rotWithShape="1">
          <a:blip r:embed="rId3">
            <a:alphaModFix/>
          </a:blip>
          <a:srcRect b="0" l="0" r="0" t="0"/>
          <a:stretch/>
        </p:blipFill>
        <p:spPr>
          <a:xfrm>
            <a:off x="6035246" y="5440671"/>
            <a:ext cx="719999" cy="720000"/>
          </a:xfrm>
          <a:prstGeom prst="rect">
            <a:avLst/>
          </a:prstGeom>
          <a:noFill/>
          <a:ln>
            <a:noFill/>
          </a:ln>
        </p:spPr>
      </p:pic>
      <p:pic>
        <p:nvPicPr>
          <p:cNvPr id="826" name="Google Shape;826;p50"/>
          <p:cNvPicPr preferRelativeResize="0"/>
          <p:nvPr/>
        </p:nvPicPr>
        <p:blipFill rotWithShape="1">
          <a:blip r:embed="rId3">
            <a:alphaModFix/>
          </a:blip>
          <a:srcRect b="0" l="0" r="0" t="0"/>
          <a:stretch/>
        </p:blipFill>
        <p:spPr>
          <a:xfrm>
            <a:off x="7642865" y="2244262"/>
            <a:ext cx="719999" cy="720000"/>
          </a:xfrm>
          <a:prstGeom prst="rect">
            <a:avLst/>
          </a:prstGeom>
          <a:noFill/>
          <a:ln>
            <a:noFill/>
          </a:ln>
        </p:spPr>
      </p:pic>
      <p:pic>
        <p:nvPicPr>
          <p:cNvPr id="827" name="Google Shape;827;p50"/>
          <p:cNvPicPr preferRelativeResize="0"/>
          <p:nvPr/>
        </p:nvPicPr>
        <p:blipFill rotWithShape="1">
          <a:blip r:embed="rId7">
            <a:alphaModFix/>
          </a:blip>
          <a:srcRect b="0" l="0" r="0" t="0"/>
          <a:stretch/>
        </p:blipFill>
        <p:spPr>
          <a:xfrm>
            <a:off x="7852569" y="522606"/>
            <a:ext cx="1219200" cy="1219201"/>
          </a:xfrm>
          <a:prstGeom prst="rect">
            <a:avLst/>
          </a:prstGeom>
          <a:noFill/>
          <a:ln>
            <a:noFill/>
          </a:ln>
        </p:spPr>
      </p:pic>
      <p:sp>
        <p:nvSpPr>
          <p:cNvPr id="828" name="Google Shape;828;p50"/>
          <p:cNvSpPr txBox="1"/>
          <p:nvPr/>
        </p:nvSpPr>
        <p:spPr>
          <a:xfrm>
            <a:off x="6958213" y="5440671"/>
            <a:ext cx="106324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cxnSp>
        <p:nvCxnSpPr>
          <p:cNvPr id="829" name="Google Shape;829;p50"/>
          <p:cNvCxnSpPr/>
          <p:nvPr/>
        </p:nvCxnSpPr>
        <p:spPr>
          <a:xfrm flipH="1" rot="10800000">
            <a:off x="7878704" y="1747217"/>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830" name="Google Shape;830;p50"/>
          <p:cNvCxnSpPr/>
          <p:nvPr/>
        </p:nvCxnSpPr>
        <p:spPr>
          <a:xfrm>
            <a:off x="8552577" y="1792057"/>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831" name="Google Shape;831;p50"/>
          <p:cNvSpPr txBox="1"/>
          <p:nvPr/>
        </p:nvSpPr>
        <p:spPr>
          <a:xfrm>
            <a:off x="298457" y="6108623"/>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Q1</a:t>
            </a:r>
            <a:endParaRPr sz="2400">
              <a:solidFill>
                <a:schemeClr val="dk1"/>
              </a:solidFill>
              <a:latin typeface="Calibri"/>
              <a:ea typeface="Calibri"/>
              <a:cs typeface="Calibri"/>
              <a:sym typeface="Calibri"/>
            </a:endParaRPr>
          </a:p>
        </p:txBody>
      </p:sp>
      <p:sp>
        <p:nvSpPr>
          <p:cNvPr id="832" name="Google Shape;832;p50"/>
          <p:cNvSpPr txBox="1"/>
          <p:nvPr/>
        </p:nvSpPr>
        <p:spPr>
          <a:xfrm>
            <a:off x="3083566" y="6149393"/>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Q2</a:t>
            </a:r>
            <a:endParaRPr sz="2400">
              <a:solidFill>
                <a:schemeClr val="dk1"/>
              </a:solidFill>
              <a:latin typeface="Calibri"/>
              <a:ea typeface="Calibri"/>
              <a:cs typeface="Calibri"/>
              <a:sym typeface="Calibri"/>
            </a:endParaRPr>
          </a:p>
        </p:txBody>
      </p:sp>
      <p:sp>
        <p:nvSpPr>
          <p:cNvPr id="833" name="Google Shape;833;p50"/>
          <p:cNvSpPr txBox="1"/>
          <p:nvPr/>
        </p:nvSpPr>
        <p:spPr>
          <a:xfrm>
            <a:off x="7501428" y="2988999"/>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Q100</a:t>
            </a:r>
            <a:endParaRPr sz="2400">
              <a:solidFill>
                <a:schemeClr val="dk1"/>
              </a:solidFill>
              <a:latin typeface="Calibri"/>
              <a:ea typeface="Calibri"/>
              <a:cs typeface="Calibri"/>
              <a:sym typeface="Calibri"/>
            </a:endParaRPr>
          </a:p>
        </p:txBody>
      </p:sp>
      <p:sp>
        <p:nvSpPr>
          <p:cNvPr id="834" name="Google Shape;834;p50"/>
          <p:cNvSpPr txBox="1"/>
          <p:nvPr/>
        </p:nvSpPr>
        <p:spPr>
          <a:xfrm>
            <a:off x="5868675" y="6185408"/>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Q3</a:t>
            </a:r>
            <a:endParaRPr sz="2400">
              <a:solidFill>
                <a:schemeClr val="dk1"/>
              </a:solidFill>
              <a:latin typeface="Calibri"/>
              <a:ea typeface="Calibri"/>
              <a:cs typeface="Calibri"/>
              <a:sym typeface="Calibri"/>
            </a:endParaRPr>
          </a:p>
        </p:txBody>
      </p:sp>
      <p:sp>
        <p:nvSpPr>
          <p:cNvPr id="835" name="Google Shape;835;p50"/>
          <p:cNvSpPr/>
          <p:nvPr/>
        </p:nvSpPr>
        <p:spPr>
          <a:xfrm>
            <a:off x="3817257" y="4037976"/>
            <a:ext cx="1879593" cy="552602"/>
          </a:xfrm>
          <a:prstGeom prst="roundRect">
            <a:avLst>
              <a:gd fmla="val 16667" name="adj"/>
            </a:avLst>
          </a:prstGeom>
          <a:gradFill>
            <a:gsLst>
              <a:gs pos="0">
                <a:srgbClr val="B0CAE9"/>
              </a:gs>
              <a:gs pos="50000">
                <a:srgbClr val="A1C1E4"/>
              </a:gs>
              <a:gs pos="100000">
                <a:srgbClr val="90B8E4"/>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Read</a:t>
            </a:r>
            <a:endParaRPr sz="2400">
              <a:solidFill>
                <a:schemeClr val="dk1"/>
              </a:solidFill>
              <a:latin typeface="Calibri"/>
              <a:ea typeface="Calibri"/>
              <a:cs typeface="Calibri"/>
              <a:sym typeface="Calibri"/>
            </a:endParaRPr>
          </a:p>
        </p:txBody>
      </p:sp>
      <p:cxnSp>
        <p:nvCxnSpPr>
          <p:cNvPr id="836" name="Google Shape;836;p50"/>
          <p:cNvCxnSpPr/>
          <p:nvPr/>
        </p:nvCxnSpPr>
        <p:spPr>
          <a:xfrm rot="10800000">
            <a:off x="4728720" y="4610100"/>
            <a:ext cx="0" cy="533093"/>
          </a:xfrm>
          <a:prstGeom prst="straightConnector1">
            <a:avLst/>
          </a:prstGeom>
          <a:noFill/>
          <a:ln cap="flat" cmpd="sng" w="57150">
            <a:solidFill>
              <a:schemeClr val="dk1"/>
            </a:solidFill>
            <a:prstDash val="solid"/>
            <a:miter lim="800000"/>
            <a:headEnd len="sm" w="sm" type="none"/>
            <a:tailEnd len="med" w="med" type="triangle"/>
          </a:ln>
        </p:spPr>
      </p:cxnSp>
      <p:sp>
        <p:nvSpPr>
          <p:cNvPr id="837" name="Google Shape;837;p50"/>
          <p:cNvSpPr txBox="1"/>
          <p:nvPr/>
        </p:nvSpPr>
        <p:spPr>
          <a:xfrm>
            <a:off x="1896060" y="4077119"/>
            <a:ext cx="210099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Retrieval</a:t>
            </a:r>
            <a:endParaRPr/>
          </a:p>
        </p:txBody>
      </p:sp>
      <p:sp>
        <p:nvSpPr>
          <p:cNvPr id="838" name="Google Shape;838;p50"/>
          <p:cNvSpPr txBox="1"/>
          <p:nvPr/>
        </p:nvSpPr>
        <p:spPr>
          <a:xfrm>
            <a:off x="8556546" y="2279900"/>
            <a:ext cx="106324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pic>
        <p:nvPicPr>
          <p:cNvPr id="839" name="Google Shape;839;p50"/>
          <p:cNvPicPr preferRelativeResize="0"/>
          <p:nvPr/>
        </p:nvPicPr>
        <p:blipFill rotWithShape="1">
          <a:blip r:embed="rId3">
            <a:alphaModFix/>
          </a:blip>
          <a:srcRect b="0" l="0" r="0" t="0"/>
          <a:stretch/>
        </p:blipFill>
        <p:spPr>
          <a:xfrm>
            <a:off x="2004982" y="2197953"/>
            <a:ext cx="719999" cy="720000"/>
          </a:xfrm>
          <a:prstGeom prst="rect">
            <a:avLst/>
          </a:prstGeom>
          <a:noFill/>
          <a:ln>
            <a:noFill/>
          </a:ln>
        </p:spPr>
      </p:pic>
      <p:pic>
        <p:nvPicPr>
          <p:cNvPr id="840" name="Google Shape;840;p50"/>
          <p:cNvPicPr preferRelativeResize="0"/>
          <p:nvPr/>
        </p:nvPicPr>
        <p:blipFill rotWithShape="1">
          <a:blip r:embed="rId4">
            <a:alphaModFix/>
          </a:blip>
          <a:srcRect b="0" l="0" r="0" t="0"/>
          <a:stretch/>
        </p:blipFill>
        <p:spPr>
          <a:xfrm>
            <a:off x="2927949" y="2197953"/>
            <a:ext cx="719999" cy="720000"/>
          </a:xfrm>
          <a:prstGeom prst="rect">
            <a:avLst/>
          </a:prstGeom>
          <a:noFill/>
          <a:ln>
            <a:noFill/>
          </a:ln>
        </p:spPr>
      </p:pic>
      <p:pic>
        <p:nvPicPr>
          <p:cNvPr id="841" name="Google Shape;841;p50"/>
          <p:cNvPicPr preferRelativeResize="0"/>
          <p:nvPr/>
        </p:nvPicPr>
        <p:blipFill rotWithShape="1">
          <a:blip r:embed="rId6">
            <a:alphaModFix/>
          </a:blip>
          <a:srcRect b="0" l="0" r="0" t="0"/>
          <a:stretch/>
        </p:blipFill>
        <p:spPr>
          <a:xfrm>
            <a:off x="6619817" y="2197953"/>
            <a:ext cx="720000" cy="720000"/>
          </a:xfrm>
          <a:prstGeom prst="rect">
            <a:avLst/>
          </a:prstGeom>
          <a:noFill/>
          <a:ln>
            <a:noFill/>
          </a:ln>
        </p:spPr>
      </p:pic>
      <p:pic>
        <p:nvPicPr>
          <p:cNvPr id="842" name="Google Shape;842;p50"/>
          <p:cNvPicPr preferRelativeResize="0"/>
          <p:nvPr/>
        </p:nvPicPr>
        <p:blipFill rotWithShape="1">
          <a:blip r:embed="rId3">
            <a:alphaModFix/>
          </a:blip>
          <a:srcRect b="0" l="0" r="0" t="0"/>
          <a:stretch/>
        </p:blipFill>
        <p:spPr>
          <a:xfrm>
            <a:off x="4773883" y="2197953"/>
            <a:ext cx="719999" cy="720000"/>
          </a:xfrm>
          <a:prstGeom prst="rect">
            <a:avLst/>
          </a:prstGeom>
          <a:noFill/>
          <a:ln>
            <a:noFill/>
          </a:ln>
        </p:spPr>
      </p:pic>
      <p:pic>
        <p:nvPicPr>
          <p:cNvPr id="843" name="Google Shape;843;p50"/>
          <p:cNvPicPr preferRelativeResize="0"/>
          <p:nvPr/>
        </p:nvPicPr>
        <p:blipFill rotWithShape="1">
          <a:blip r:embed="rId4">
            <a:alphaModFix/>
          </a:blip>
          <a:srcRect b="0" l="0" r="0" t="0"/>
          <a:stretch/>
        </p:blipFill>
        <p:spPr>
          <a:xfrm>
            <a:off x="5696850" y="2197953"/>
            <a:ext cx="719999" cy="720000"/>
          </a:xfrm>
          <a:prstGeom prst="rect">
            <a:avLst/>
          </a:prstGeom>
          <a:noFill/>
          <a:ln>
            <a:noFill/>
          </a:ln>
        </p:spPr>
      </p:pic>
      <p:sp>
        <p:nvSpPr>
          <p:cNvPr id="844" name="Google Shape;844;p50"/>
          <p:cNvSpPr txBox="1"/>
          <p:nvPr/>
        </p:nvSpPr>
        <p:spPr>
          <a:xfrm>
            <a:off x="1821828" y="2884097"/>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Q59</a:t>
            </a:r>
            <a:endParaRPr sz="2400">
              <a:solidFill>
                <a:schemeClr val="dk1"/>
              </a:solidFill>
              <a:latin typeface="Calibri"/>
              <a:ea typeface="Calibri"/>
              <a:cs typeface="Calibri"/>
              <a:sym typeface="Calibri"/>
            </a:endParaRPr>
          </a:p>
        </p:txBody>
      </p:sp>
      <p:sp>
        <p:nvSpPr>
          <p:cNvPr id="845" name="Google Shape;845;p50"/>
          <p:cNvSpPr txBox="1"/>
          <p:nvPr/>
        </p:nvSpPr>
        <p:spPr>
          <a:xfrm>
            <a:off x="4591105" y="2906675"/>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Q78</a:t>
            </a:r>
            <a:endParaRPr sz="2400">
              <a:solidFill>
                <a:schemeClr val="dk1"/>
              </a:solidFill>
              <a:latin typeface="Calibri"/>
              <a:ea typeface="Calibri"/>
              <a:cs typeface="Calibri"/>
              <a:sym typeface="Calibri"/>
            </a:endParaRPr>
          </a:p>
        </p:txBody>
      </p:sp>
      <p:pic>
        <p:nvPicPr>
          <p:cNvPr id="846" name="Google Shape;846;p50"/>
          <p:cNvPicPr preferRelativeResize="0"/>
          <p:nvPr/>
        </p:nvPicPr>
        <p:blipFill rotWithShape="1">
          <a:blip r:embed="rId6">
            <a:alphaModFix/>
          </a:blip>
          <a:srcRect b="0" l="0" r="0" t="0"/>
          <a:stretch/>
        </p:blipFill>
        <p:spPr>
          <a:xfrm>
            <a:off x="9905259" y="5475132"/>
            <a:ext cx="720000" cy="720000"/>
          </a:xfrm>
          <a:prstGeom prst="rect">
            <a:avLst/>
          </a:prstGeom>
          <a:noFill/>
          <a:ln>
            <a:noFill/>
          </a:ln>
        </p:spPr>
      </p:pic>
      <p:pic>
        <p:nvPicPr>
          <p:cNvPr id="847" name="Google Shape;847;p50"/>
          <p:cNvPicPr preferRelativeResize="0"/>
          <p:nvPr/>
        </p:nvPicPr>
        <p:blipFill rotWithShape="1">
          <a:blip r:embed="rId3">
            <a:alphaModFix/>
          </a:blip>
          <a:srcRect b="0" l="0" r="0" t="0"/>
          <a:stretch/>
        </p:blipFill>
        <p:spPr>
          <a:xfrm>
            <a:off x="8059325" y="5475132"/>
            <a:ext cx="719999" cy="720000"/>
          </a:xfrm>
          <a:prstGeom prst="rect">
            <a:avLst/>
          </a:prstGeom>
          <a:noFill/>
          <a:ln>
            <a:noFill/>
          </a:ln>
        </p:spPr>
      </p:pic>
      <p:pic>
        <p:nvPicPr>
          <p:cNvPr id="848" name="Google Shape;848;p50"/>
          <p:cNvPicPr preferRelativeResize="0"/>
          <p:nvPr/>
        </p:nvPicPr>
        <p:blipFill rotWithShape="1">
          <a:blip r:embed="rId4">
            <a:alphaModFix/>
          </a:blip>
          <a:srcRect b="0" l="0" r="0" t="0"/>
          <a:stretch/>
        </p:blipFill>
        <p:spPr>
          <a:xfrm>
            <a:off x="8982292" y="5475132"/>
            <a:ext cx="719999" cy="720000"/>
          </a:xfrm>
          <a:prstGeom prst="rect">
            <a:avLst/>
          </a:prstGeom>
          <a:noFill/>
          <a:ln>
            <a:noFill/>
          </a:ln>
        </p:spPr>
      </p:pic>
      <p:sp>
        <p:nvSpPr>
          <p:cNvPr id="849" name="Google Shape;849;p50"/>
          <p:cNvSpPr txBox="1"/>
          <p:nvPr/>
        </p:nvSpPr>
        <p:spPr>
          <a:xfrm>
            <a:off x="7876547" y="6183854"/>
            <a:ext cx="10511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Q99</a:t>
            </a:r>
            <a:endParaRPr sz="2400">
              <a:solidFill>
                <a:schemeClr val="dk1"/>
              </a:solidFill>
              <a:latin typeface="Calibri"/>
              <a:ea typeface="Calibri"/>
              <a:cs typeface="Calibri"/>
              <a:sym typeface="Calibri"/>
            </a:endParaRPr>
          </a:p>
        </p:txBody>
      </p:sp>
      <p:cxnSp>
        <p:nvCxnSpPr>
          <p:cNvPr id="850" name="Google Shape;850;p50"/>
          <p:cNvCxnSpPr/>
          <p:nvPr/>
        </p:nvCxnSpPr>
        <p:spPr>
          <a:xfrm rot="10800000">
            <a:off x="4728720" y="3450664"/>
            <a:ext cx="0" cy="533093"/>
          </a:xfrm>
          <a:prstGeom prst="straightConnector1">
            <a:avLst/>
          </a:prstGeom>
          <a:noFill/>
          <a:ln cap="flat" cmpd="sng" w="57150">
            <a:solidFill>
              <a:schemeClr val="dk1"/>
            </a:solidFill>
            <a:prstDash val="solid"/>
            <a:miter lim="800000"/>
            <a:headEnd len="sm" w="sm" type="none"/>
            <a:tailEnd len="med" w="med" type="triangle"/>
          </a:ln>
        </p:spPr>
      </p:cxnSp>
      <p:pic>
        <p:nvPicPr>
          <p:cNvPr id="851" name="Google Shape;851;p50"/>
          <p:cNvPicPr preferRelativeResize="0"/>
          <p:nvPr/>
        </p:nvPicPr>
        <p:blipFill rotWithShape="1">
          <a:blip r:embed="rId6">
            <a:alphaModFix/>
          </a:blip>
          <a:srcRect b="0" l="0" r="0" t="0"/>
          <a:stretch/>
        </p:blipFill>
        <p:spPr>
          <a:xfrm>
            <a:off x="3816509" y="2164097"/>
            <a:ext cx="720000" cy="720000"/>
          </a:xfrm>
          <a:prstGeom prst="rect">
            <a:avLst/>
          </a:prstGeom>
          <a:noFill/>
          <a:ln>
            <a:noFill/>
          </a:ln>
        </p:spPr>
      </p:pic>
      <p:sp>
        <p:nvSpPr>
          <p:cNvPr id="852" name="Google Shape;852;p50"/>
          <p:cNvSpPr txBox="1"/>
          <p:nvPr/>
        </p:nvSpPr>
        <p:spPr>
          <a:xfrm>
            <a:off x="4507241" y="4072239"/>
            <a:ext cx="6118018"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FF0000"/>
              </a:buClr>
              <a:buSzPts val="2800"/>
              <a:buFont typeface="Calibri"/>
              <a:buNone/>
            </a:pPr>
            <a:r>
              <a:rPr b="0" i="0" lang="en-US" sz="2800" u="none" cap="none" strike="noStrike">
                <a:solidFill>
                  <a:srgbClr val="FF0000"/>
                </a:solidFill>
                <a:latin typeface="Calibri"/>
                <a:ea typeface="Calibri"/>
                <a:cs typeface="Calibri"/>
                <a:sym typeface="Calibri"/>
              </a:rPr>
              <a:t>Negative feedback is unhelpful.</a:t>
            </a:r>
            <a:endParaRPr b="0" i="0" sz="2800" u="none" cap="none" strike="noStrike">
              <a:solidFill>
                <a:srgbClr val="FF0000"/>
              </a:solidFill>
              <a:latin typeface="Calibri"/>
              <a:ea typeface="Calibri"/>
              <a:cs typeface="Calibri"/>
              <a:sym typeface="Calibri"/>
            </a:endParaRPr>
          </a:p>
        </p:txBody>
      </p:sp>
      <p:sp>
        <p:nvSpPr>
          <p:cNvPr id="853" name="Google Shape;853;p50"/>
          <p:cNvSpPr/>
          <p:nvPr/>
        </p:nvSpPr>
        <p:spPr>
          <a:xfrm>
            <a:off x="1781809" y="2128370"/>
            <a:ext cx="2862752" cy="1146517"/>
          </a:xfrm>
          <a:prstGeom prst="roundRect">
            <a:avLst>
              <a:gd fmla="val 16667" name="adj"/>
            </a:avLst>
          </a:prstGeom>
          <a:noFill/>
          <a:ln cap="flat" cmpd="sng" w="381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854" name="Google Shape;854;p50"/>
          <p:cNvSpPr/>
          <p:nvPr/>
        </p:nvSpPr>
        <p:spPr>
          <a:xfrm>
            <a:off x="4657721" y="2131483"/>
            <a:ext cx="2862752" cy="1146517"/>
          </a:xfrm>
          <a:prstGeom prst="roundRect">
            <a:avLst>
              <a:gd fmla="val 16667" name="adj"/>
            </a:avLst>
          </a:prstGeom>
          <a:noFill/>
          <a:ln cap="flat" cmpd="sng" w="381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StreamBench</a:t>
            </a:r>
            <a:endParaRPr/>
          </a:p>
        </p:txBody>
      </p:sp>
      <p:sp>
        <p:nvSpPr>
          <p:cNvPr id="860" name="Google Shape;860;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861" name="Google Shape;861;p51"/>
          <p:cNvSpPr txBox="1"/>
          <p:nvPr/>
        </p:nvSpPr>
        <p:spPr>
          <a:xfrm>
            <a:off x="891050" y="1210663"/>
            <a:ext cx="60997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https://arxiv.org/abs/2406.08747</a:t>
            </a:r>
            <a:endParaRPr/>
          </a:p>
        </p:txBody>
      </p:sp>
      <p:pic>
        <p:nvPicPr>
          <p:cNvPr id="862" name="Google Shape;862;p51"/>
          <p:cNvPicPr preferRelativeResize="0"/>
          <p:nvPr/>
        </p:nvPicPr>
        <p:blipFill rotWithShape="1">
          <a:blip r:embed="rId3">
            <a:alphaModFix/>
          </a:blip>
          <a:srcRect b="0" l="0" r="0" t="0"/>
          <a:stretch/>
        </p:blipFill>
        <p:spPr>
          <a:xfrm>
            <a:off x="2412030" y="1902958"/>
            <a:ext cx="7710840" cy="419667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根據經驗調整行為</a:t>
            </a:r>
            <a:endParaRPr/>
          </a:p>
        </p:txBody>
      </p:sp>
      <p:sp>
        <p:nvSpPr>
          <p:cNvPr id="869" name="Google Shape;869;p52"/>
          <p:cNvSpPr/>
          <p:nvPr/>
        </p:nvSpPr>
        <p:spPr>
          <a:xfrm>
            <a:off x="5873067" y="1829745"/>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10000</a:t>
            </a:r>
            <a:endParaRPr sz="2400">
              <a:solidFill>
                <a:schemeClr val="dk1"/>
              </a:solidFill>
              <a:latin typeface="Calibri"/>
              <a:ea typeface="Calibri"/>
              <a:cs typeface="Calibri"/>
              <a:sym typeface="Calibri"/>
            </a:endParaRPr>
          </a:p>
        </p:txBody>
      </p:sp>
      <p:pic>
        <p:nvPicPr>
          <p:cNvPr id="870" name="Google Shape;870;p52"/>
          <p:cNvPicPr preferRelativeResize="0"/>
          <p:nvPr/>
        </p:nvPicPr>
        <p:blipFill rotWithShape="1">
          <a:blip r:embed="rId3">
            <a:alphaModFix/>
          </a:blip>
          <a:srcRect b="0" l="0" r="0" t="0"/>
          <a:stretch/>
        </p:blipFill>
        <p:spPr>
          <a:xfrm>
            <a:off x="6907422" y="284045"/>
            <a:ext cx="1219200" cy="1219201"/>
          </a:xfrm>
          <a:prstGeom prst="rect">
            <a:avLst/>
          </a:prstGeom>
          <a:noFill/>
          <a:ln>
            <a:noFill/>
          </a:ln>
        </p:spPr>
      </p:pic>
      <p:cxnSp>
        <p:nvCxnSpPr>
          <p:cNvPr id="871" name="Google Shape;871;p52"/>
          <p:cNvCxnSpPr/>
          <p:nvPr/>
        </p:nvCxnSpPr>
        <p:spPr>
          <a:xfrm flipH="1" rot="10800000">
            <a:off x="6617022" y="1330422"/>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872" name="Google Shape;872;p52"/>
          <p:cNvCxnSpPr/>
          <p:nvPr/>
        </p:nvCxnSpPr>
        <p:spPr>
          <a:xfrm>
            <a:off x="7902072" y="1314182"/>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873" name="Google Shape;873;p52"/>
          <p:cNvSpPr txBox="1"/>
          <p:nvPr/>
        </p:nvSpPr>
        <p:spPr>
          <a:xfrm>
            <a:off x="2131869" y="6044453"/>
            <a:ext cx="556024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Agent’s Memory </a:t>
            </a:r>
            <a:endParaRPr sz="2800">
              <a:solidFill>
                <a:schemeClr val="dk1"/>
              </a:solidFill>
              <a:latin typeface="Calibri"/>
              <a:ea typeface="Calibri"/>
              <a:cs typeface="Calibri"/>
              <a:sym typeface="Calibri"/>
            </a:endParaRPr>
          </a:p>
        </p:txBody>
      </p:sp>
      <p:sp>
        <p:nvSpPr>
          <p:cNvPr id="874" name="Google Shape;874;p52"/>
          <p:cNvSpPr/>
          <p:nvPr/>
        </p:nvSpPr>
        <p:spPr>
          <a:xfrm>
            <a:off x="966506" y="5422135"/>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sp>
        <p:nvSpPr>
          <p:cNvPr id="875" name="Google Shape;875;p52"/>
          <p:cNvSpPr/>
          <p:nvPr/>
        </p:nvSpPr>
        <p:spPr>
          <a:xfrm>
            <a:off x="2766506" y="5426900"/>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876" name="Google Shape;876;p52"/>
          <p:cNvSpPr/>
          <p:nvPr/>
        </p:nvSpPr>
        <p:spPr>
          <a:xfrm>
            <a:off x="4571681" y="5423969"/>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877" name="Google Shape;877;p52"/>
          <p:cNvSpPr txBox="1"/>
          <p:nvPr/>
        </p:nvSpPr>
        <p:spPr>
          <a:xfrm>
            <a:off x="6384093" y="5280505"/>
            <a:ext cx="141885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878" name="Google Shape;878;p52"/>
          <p:cNvSpPr/>
          <p:nvPr/>
        </p:nvSpPr>
        <p:spPr>
          <a:xfrm>
            <a:off x="7693186" y="544922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9999</a:t>
            </a:r>
            <a:endParaRPr sz="2400">
              <a:solidFill>
                <a:schemeClr val="dk1"/>
              </a:solidFill>
              <a:latin typeface="Calibri"/>
              <a:ea typeface="Calibri"/>
              <a:cs typeface="Calibri"/>
              <a:sym typeface="Calibri"/>
            </a:endParaRPr>
          </a:p>
        </p:txBody>
      </p:sp>
      <p:sp>
        <p:nvSpPr>
          <p:cNvPr id="879" name="Google Shape;879;p52"/>
          <p:cNvSpPr/>
          <p:nvPr/>
        </p:nvSpPr>
        <p:spPr>
          <a:xfrm>
            <a:off x="9498361" y="5446291"/>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9999</a:t>
            </a:r>
            <a:endParaRPr sz="2400">
              <a:solidFill>
                <a:schemeClr val="dk1"/>
              </a:solidFill>
              <a:latin typeface="Calibri"/>
              <a:ea typeface="Calibri"/>
              <a:cs typeface="Calibri"/>
              <a:sym typeface="Calibri"/>
            </a:endParaRPr>
          </a:p>
        </p:txBody>
      </p:sp>
      <p:sp>
        <p:nvSpPr>
          <p:cNvPr id="880" name="Google Shape;880;p52"/>
          <p:cNvSpPr/>
          <p:nvPr/>
        </p:nvSpPr>
        <p:spPr>
          <a:xfrm>
            <a:off x="1132417" y="1822293"/>
            <a:ext cx="4708686" cy="360001"/>
          </a:xfrm>
          <a:prstGeom prst="roundRect">
            <a:avLst>
              <a:gd fmla="val 16667" name="adj"/>
            </a:avLst>
          </a:prstGeom>
          <a:noFill/>
          <a:ln cap="flat" cmpd="sng" w="381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Relevant Experience </a:t>
            </a:r>
            <a:endParaRPr sz="2400">
              <a:solidFill>
                <a:schemeClr val="dk1"/>
              </a:solidFill>
              <a:latin typeface="Calibri"/>
              <a:ea typeface="Calibri"/>
              <a:cs typeface="Calibri"/>
              <a:sym typeface="Calibri"/>
            </a:endParaRPr>
          </a:p>
        </p:txBody>
      </p:sp>
      <p:sp>
        <p:nvSpPr>
          <p:cNvPr id="881" name="Google Shape;881;p52"/>
          <p:cNvSpPr/>
          <p:nvPr/>
        </p:nvSpPr>
        <p:spPr>
          <a:xfrm>
            <a:off x="7692117" y="1823395"/>
            <a:ext cx="1836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10000</a:t>
            </a:r>
            <a:endParaRPr sz="2400">
              <a:solidFill>
                <a:schemeClr val="dk1"/>
              </a:solidFill>
              <a:latin typeface="Calibri"/>
              <a:ea typeface="Calibri"/>
              <a:cs typeface="Calibri"/>
              <a:sym typeface="Calibri"/>
            </a:endParaRPr>
          </a:p>
        </p:txBody>
      </p:sp>
      <p:sp>
        <p:nvSpPr>
          <p:cNvPr id="882" name="Google Shape;882;p52"/>
          <p:cNvSpPr txBox="1"/>
          <p:nvPr/>
        </p:nvSpPr>
        <p:spPr>
          <a:xfrm>
            <a:off x="7229706" y="3428151"/>
            <a:ext cx="2063068"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Microsoft JhengHei"/>
                <a:ea typeface="Microsoft JhengHei"/>
                <a:cs typeface="Microsoft JhengHei"/>
                <a:sym typeface="Microsoft JhengHei"/>
              </a:rPr>
              <a:t>記下來？</a:t>
            </a:r>
            <a:endParaRPr/>
          </a:p>
        </p:txBody>
      </p:sp>
      <p:sp>
        <p:nvSpPr>
          <p:cNvPr id="883" name="Google Shape;883;p52"/>
          <p:cNvSpPr/>
          <p:nvPr/>
        </p:nvSpPr>
        <p:spPr>
          <a:xfrm>
            <a:off x="5700409" y="1738933"/>
            <a:ext cx="5778231" cy="523220"/>
          </a:xfrm>
          <a:prstGeom prst="roundRect">
            <a:avLst>
              <a:gd fmla="val 16667" name="adj"/>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4" name="Google Shape;884;p52"/>
          <p:cNvSpPr/>
          <p:nvPr/>
        </p:nvSpPr>
        <p:spPr>
          <a:xfrm>
            <a:off x="9109312" y="2431915"/>
            <a:ext cx="782734" cy="2763783"/>
          </a:xfrm>
          <a:prstGeom prst="down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5" name="Google Shape;885;p52"/>
          <p:cNvSpPr txBox="1"/>
          <p:nvPr/>
        </p:nvSpPr>
        <p:spPr>
          <a:xfrm>
            <a:off x="5918392" y="6049950"/>
            <a:ext cx="556024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Microsoft JhengHei"/>
                <a:ea typeface="Microsoft JhengHei"/>
                <a:cs typeface="Microsoft JhengHei"/>
                <a:sym typeface="Microsoft JhengHei"/>
              </a:rPr>
              <a:t>(被雞毛蒜皮的小事塞爆)</a:t>
            </a:r>
            <a:endParaRPr sz="2800">
              <a:solidFill>
                <a:schemeClr val="dk1"/>
              </a:solidFill>
              <a:latin typeface="Microsoft JhengHei"/>
              <a:ea typeface="Microsoft JhengHei"/>
              <a:cs typeface="Microsoft JhengHei"/>
              <a:sym typeface="Microsoft JhengHei"/>
            </a:endParaRPr>
          </a:p>
        </p:txBody>
      </p:sp>
      <p:sp>
        <p:nvSpPr>
          <p:cNvPr id="886" name="Google Shape;886;p52"/>
          <p:cNvSpPr/>
          <p:nvPr/>
        </p:nvSpPr>
        <p:spPr>
          <a:xfrm>
            <a:off x="9554272" y="1828767"/>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10001</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根據經驗調整行為</a:t>
            </a:r>
            <a:endParaRPr/>
          </a:p>
        </p:txBody>
      </p:sp>
      <p:sp>
        <p:nvSpPr>
          <p:cNvPr id="893" name="Google Shape;893;p53"/>
          <p:cNvSpPr/>
          <p:nvPr/>
        </p:nvSpPr>
        <p:spPr>
          <a:xfrm>
            <a:off x="5873067" y="1829745"/>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10000</a:t>
            </a:r>
            <a:endParaRPr sz="2400">
              <a:solidFill>
                <a:schemeClr val="dk1"/>
              </a:solidFill>
              <a:latin typeface="Calibri"/>
              <a:ea typeface="Calibri"/>
              <a:cs typeface="Calibri"/>
              <a:sym typeface="Calibri"/>
            </a:endParaRPr>
          </a:p>
        </p:txBody>
      </p:sp>
      <p:pic>
        <p:nvPicPr>
          <p:cNvPr id="894" name="Google Shape;894;p53"/>
          <p:cNvPicPr preferRelativeResize="0"/>
          <p:nvPr/>
        </p:nvPicPr>
        <p:blipFill rotWithShape="1">
          <a:blip r:embed="rId3">
            <a:alphaModFix/>
          </a:blip>
          <a:srcRect b="0" l="0" r="0" t="0"/>
          <a:stretch/>
        </p:blipFill>
        <p:spPr>
          <a:xfrm>
            <a:off x="6907422" y="284045"/>
            <a:ext cx="1219200" cy="1219201"/>
          </a:xfrm>
          <a:prstGeom prst="rect">
            <a:avLst/>
          </a:prstGeom>
          <a:noFill/>
          <a:ln>
            <a:noFill/>
          </a:ln>
        </p:spPr>
      </p:pic>
      <p:cxnSp>
        <p:nvCxnSpPr>
          <p:cNvPr id="895" name="Google Shape;895;p53"/>
          <p:cNvCxnSpPr/>
          <p:nvPr/>
        </p:nvCxnSpPr>
        <p:spPr>
          <a:xfrm flipH="1" rot="10800000">
            <a:off x="6617022" y="1330422"/>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896" name="Google Shape;896;p53"/>
          <p:cNvCxnSpPr/>
          <p:nvPr/>
        </p:nvCxnSpPr>
        <p:spPr>
          <a:xfrm>
            <a:off x="7902072" y="1314182"/>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897" name="Google Shape;897;p53"/>
          <p:cNvSpPr/>
          <p:nvPr/>
        </p:nvSpPr>
        <p:spPr>
          <a:xfrm>
            <a:off x="966506" y="5422135"/>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sp>
        <p:nvSpPr>
          <p:cNvPr id="898" name="Google Shape;898;p53"/>
          <p:cNvSpPr/>
          <p:nvPr/>
        </p:nvSpPr>
        <p:spPr>
          <a:xfrm>
            <a:off x="2766506" y="5426900"/>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899" name="Google Shape;899;p53"/>
          <p:cNvSpPr/>
          <p:nvPr/>
        </p:nvSpPr>
        <p:spPr>
          <a:xfrm>
            <a:off x="4571681" y="5423969"/>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900" name="Google Shape;900;p53"/>
          <p:cNvSpPr txBox="1"/>
          <p:nvPr/>
        </p:nvSpPr>
        <p:spPr>
          <a:xfrm>
            <a:off x="6384093" y="5280505"/>
            <a:ext cx="141885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901" name="Google Shape;901;p53"/>
          <p:cNvSpPr/>
          <p:nvPr/>
        </p:nvSpPr>
        <p:spPr>
          <a:xfrm>
            <a:off x="7693186" y="544922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9999</a:t>
            </a:r>
            <a:endParaRPr sz="2400">
              <a:solidFill>
                <a:schemeClr val="dk1"/>
              </a:solidFill>
              <a:latin typeface="Calibri"/>
              <a:ea typeface="Calibri"/>
              <a:cs typeface="Calibri"/>
              <a:sym typeface="Calibri"/>
            </a:endParaRPr>
          </a:p>
        </p:txBody>
      </p:sp>
      <p:sp>
        <p:nvSpPr>
          <p:cNvPr id="902" name="Google Shape;902;p53"/>
          <p:cNvSpPr/>
          <p:nvPr/>
        </p:nvSpPr>
        <p:spPr>
          <a:xfrm>
            <a:off x="9498361" y="5446291"/>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9999</a:t>
            </a:r>
            <a:endParaRPr sz="2400">
              <a:solidFill>
                <a:schemeClr val="dk1"/>
              </a:solidFill>
              <a:latin typeface="Calibri"/>
              <a:ea typeface="Calibri"/>
              <a:cs typeface="Calibri"/>
              <a:sym typeface="Calibri"/>
            </a:endParaRPr>
          </a:p>
        </p:txBody>
      </p:sp>
      <p:sp>
        <p:nvSpPr>
          <p:cNvPr id="903" name="Google Shape;903;p53"/>
          <p:cNvSpPr/>
          <p:nvPr/>
        </p:nvSpPr>
        <p:spPr>
          <a:xfrm>
            <a:off x="1132417" y="1822293"/>
            <a:ext cx="4708686" cy="360001"/>
          </a:xfrm>
          <a:prstGeom prst="roundRect">
            <a:avLst>
              <a:gd fmla="val 16667" name="adj"/>
            </a:avLst>
          </a:prstGeom>
          <a:noFill/>
          <a:ln cap="flat" cmpd="sng" w="381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Relevant Experience </a:t>
            </a:r>
            <a:endParaRPr sz="2400">
              <a:solidFill>
                <a:schemeClr val="dk1"/>
              </a:solidFill>
              <a:latin typeface="Calibri"/>
              <a:ea typeface="Calibri"/>
              <a:cs typeface="Calibri"/>
              <a:sym typeface="Calibri"/>
            </a:endParaRPr>
          </a:p>
        </p:txBody>
      </p:sp>
      <p:sp>
        <p:nvSpPr>
          <p:cNvPr id="904" name="Google Shape;904;p53"/>
          <p:cNvSpPr/>
          <p:nvPr/>
        </p:nvSpPr>
        <p:spPr>
          <a:xfrm>
            <a:off x="7692117" y="1823395"/>
            <a:ext cx="1836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10000</a:t>
            </a:r>
            <a:endParaRPr sz="2400">
              <a:solidFill>
                <a:schemeClr val="dk1"/>
              </a:solidFill>
              <a:latin typeface="Calibri"/>
              <a:ea typeface="Calibri"/>
              <a:cs typeface="Calibri"/>
              <a:sym typeface="Calibri"/>
            </a:endParaRPr>
          </a:p>
        </p:txBody>
      </p:sp>
      <p:sp>
        <p:nvSpPr>
          <p:cNvPr id="905" name="Google Shape;905;p53"/>
          <p:cNvSpPr/>
          <p:nvPr/>
        </p:nvSpPr>
        <p:spPr>
          <a:xfrm>
            <a:off x="5700409" y="1738933"/>
            <a:ext cx="5778231" cy="523220"/>
          </a:xfrm>
          <a:prstGeom prst="roundRect">
            <a:avLst>
              <a:gd fmla="val 16667" name="adj"/>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6" name="Google Shape;906;p53"/>
          <p:cNvSpPr/>
          <p:nvPr/>
        </p:nvSpPr>
        <p:spPr>
          <a:xfrm>
            <a:off x="9554272" y="1828767"/>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10001</a:t>
            </a:r>
            <a:endParaRPr sz="2400">
              <a:solidFill>
                <a:schemeClr val="dk1"/>
              </a:solidFill>
              <a:latin typeface="Calibri"/>
              <a:ea typeface="Calibri"/>
              <a:cs typeface="Calibri"/>
              <a:sym typeface="Calibri"/>
            </a:endParaRPr>
          </a:p>
        </p:txBody>
      </p:sp>
      <p:sp>
        <p:nvSpPr>
          <p:cNvPr id="907" name="Google Shape;907;p53"/>
          <p:cNvSpPr/>
          <p:nvPr/>
        </p:nvSpPr>
        <p:spPr>
          <a:xfrm>
            <a:off x="8792342" y="3224590"/>
            <a:ext cx="1582346" cy="1028736"/>
          </a:xfrm>
          <a:prstGeom prst="roundRect">
            <a:avLst>
              <a:gd fmla="val 16667"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Write</a:t>
            </a:r>
            <a:endParaRPr/>
          </a:p>
        </p:txBody>
      </p:sp>
      <p:cxnSp>
        <p:nvCxnSpPr>
          <p:cNvPr id="908" name="Google Shape;908;p53"/>
          <p:cNvCxnSpPr/>
          <p:nvPr/>
        </p:nvCxnSpPr>
        <p:spPr>
          <a:xfrm>
            <a:off x="9544200" y="2347403"/>
            <a:ext cx="0" cy="799367"/>
          </a:xfrm>
          <a:prstGeom prst="straightConnector1">
            <a:avLst/>
          </a:prstGeom>
          <a:noFill/>
          <a:ln cap="flat" cmpd="sng" w="57150">
            <a:solidFill>
              <a:schemeClr val="dk1"/>
            </a:solidFill>
            <a:prstDash val="solid"/>
            <a:miter lim="800000"/>
            <a:headEnd len="sm" w="sm" type="none"/>
            <a:tailEnd len="med" w="med" type="triangle"/>
          </a:ln>
        </p:spPr>
      </p:cxnSp>
      <p:cxnSp>
        <p:nvCxnSpPr>
          <p:cNvPr id="909" name="Google Shape;909;p53"/>
          <p:cNvCxnSpPr/>
          <p:nvPr/>
        </p:nvCxnSpPr>
        <p:spPr>
          <a:xfrm>
            <a:off x="9563655" y="4270045"/>
            <a:ext cx="0" cy="971550"/>
          </a:xfrm>
          <a:prstGeom prst="straightConnector1">
            <a:avLst/>
          </a:prstGeom>
          <a:noFill/>
          <a:ln cap="flat" cmpd="sng" w="57150">
            <a:solidFill>
              <a:schemeClr val="dk1"/>
            </a:solidFill>
            <a:prstDash val="solid"/>
            <a:miter lim="800000"/>
            <a:headEnd len="sm" w="sm" type="none"/>
            <a:tailEnd len="med" w="med" type="triangle"/>
          </a:ln>
        </p:spPr>
      </p:cxnSp>
      <p:sp>
        <p:nvSpPr>
          <p:cNvPr id="910" name="Google Shape;910;p53"/>
          <p:cNvSpPr txBox="1"/>
          <p:nvPr/>
        </p:nvSpPr>
        <p:spPr>
          <a:xfrm>
            <a:off x="2131869" y="6044453"/>
            <a:ext cx="556024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Agent’s Memory </a:t>
            </a:r>
            <a:endParaRPr sz="2800">
              <a:solidFill>
                <a:schemeClr val="dk1"/>
              </a:solidFill>
              <a:latin typeface="Calibri"/>
              <a:ea typeface="Calibri"/>
              <a:cs typeface="Calibri"/>
              <a:sym typeface="Calibri"/>
            </a:endParaRPr>
          </a:p>
        </p:txBody>
      </p:sp>
      <p:pic>
        <p:nvPicPr>
          <p:cNvPr id="911" name="Google Shape;911;p53"/>
          <p:cNvPicPr preferRelativeResize="0"/>
          <p:nvPr/>
        </p:nvPicPr>
        <p:blipFill rotWithShape="1">
          <a:blip r:embed="rId3">
            <a:alphaModFix/>
          </a:blip>
          <a:srcRect b="0" l="0" r="0" t="0"/>
          <a:stretch/>
        </p:blipFill>
        <p:spPr>
          <a:xfrm>
            <a:off x="7795215" y="3074544"/>
            <a:ext cx="1219200" cy="1219201"/>
          </a:xfrm>
          <a:prstGeom prst="rect">
            <a:avLst/>
          </a:prstGeom>
          <a:noFill/>
          <a:ln>
            <a:noFill/>
          </a:ln>
        </p:spPr>
      </p:pic>
      <p:sp>
        <p:nvSpPr>
          <p:cNvPr id="912" name="Google Shape;912;p53"/>
          <p:cNvSpPr/>
          <p:nvPr/>
        </p:nvSpPr>
        <p:spPr>
          <a:xfrm>
            <a:off x="3414501" y="2950249"/>
            <a:ext cx="3850929" cy="697827"/>
          </a:xfrm>
          <a:prstGeom prst="wedgeRoundRectCallout">
            <a:avLst>
              <a:gd fmla="val 63841" name="adj1"/>
              <a:gd fmla="val 88194"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這件事要被記下來嗎？</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AI Agent (AlphaGo)</a:t>
            </a:r>
            <a:endParaRPr/>
          </a:p>
        </p:txBody>
      </p:sp>
      <p:pic>
        <p:nvPicPr>
          <p:cNvPr id="153" name="Google Shape;153;p18"/>
          <p:cNvPicPr preferRelativeResize="0"/>
          <p:nvPr/>
        </p:nvPicPr>
        <p:blipFill rotWithShape="1">
          <a:blip r:embed="rId3">
            <a:alphaModFix/>
          </a:blip>
          <a:srcRect b="0" l="0" r="0" t="0"/>
          <a:stretch/>
        </p:blipFill>
        <p:spPr>
          <a:xfrm>
            <a:off x="2982042" y="3098163"/>
            <a:ext cx="1219200" cy="1219201"/>
          </a:xfrm>
          <a:prstGeom prst="rect">
            <a:avLst/>
          </a:prstGeom>
          <a:noFill/>
          <a:ln>
            <a:noFill/>
          </a:ln>
        </p:spPr>
      </p:pic>
      <p:pic>
        <p:nvPicPr>
          <p:cNvPr id="154" name="Google Shape;154;p18"/>
          <p:cNvPicPr preferRelativeResize="0"/>
          <p:nvPr/>
        </p:nvPicPr>
        <p:blipFill rotWithShape="1">
          <a:blip r:embed="rId4">
            <a:alphaModFix/>
          </a:blip>
          <a:srcRect b="0" l="0" r="0" t="0"/>
          <a:stretch/>
        </p:blipFill>
        <p:spPr>
          <a:xfrm>
            <a:off x="8295559" y="3098164"/>
            <a:ext cx="1219200" cy="1219200"/>
          </a:xfrm>
          <a:prstGeom prst="rect">
            <a:avLst/>
          </a:prstGeom>
          <a:noFill/>
          <a:ln>
            <a:noFill/>
          </a:ln>
        </p:spPr>
      </p:pic>
      <p:cxnSp>
        <p:nvCxnSpPr>
          <p:cNvPr id="155" name="Google Shape;155;p18"/>
          <p:cNvCxnSpPr/>
          <p:nvPr/>
        </p:nvCxnSpPr>
        <p:spPr>
          <a:xfrm>
            <a:off x="3616960" y="5466080"/>
            <a:ext cx="2021840" cy="0"/>
          </a:xfrm>
          <a:prstGeom prst="straightConnector1">
            <a:avLst/>
          </a:prstGeom>
          <a:noFill/>
          <a:ln cap="flat" cmpd="sng" w="57150">
            <a:solidFill>
              <a:schemeClr val="dk1"/>
            </a:solidFill>
            <a:prstDash val="solid"/>
            <a:miter lim="800000"/>
            <a:headEnd len="sm" w="sm" type="none"/>
            <a:tailEnd len="med" w="med" type="triangle"/>
          </a:ln>
        </p:spPr>
      </p:cxnSp>
      <p:cxnSp>
        <p:nvCxnSpPr>
          <p:cNvPr id="156" name="Google Shape;156;p18"/>
          <p:cNvCxnSpPr/>
          <p:nvPr/>
        </p:nvCxnSpPr>
        <p:spPr>
          <a:xfrm>
            <a:off x="3596640" y="4384040"/>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157" name="Google Shape;157;p18"/>
          <p:cNvCxnSpPr/>
          <p:nvPr/>
        </p:nvCxnSpPr>
        <p:spPr>
          <a:xfrm rot="10800000">
            <a:off x="8920480" y="4384040"/>
            <a:ext cx="0" cy="1082040"/>
          </a:xfrm>
          <a:prstGeom prst="straightConnector1">
            <a:avLst/>
          </a:prstGeom>
          <a:noFill/>
          <a:ln cap="flat" cmpd="sng" w="57150">
            <a:solidFill>
              <a:schemeClr val="dk1"/>
            </a:solidFill>
            <a:prstDash val="solid"/>
            <a:miter lim="800000"/>
            <a:headEnd len="sm" w="sm" type="none"/>
            <a:tailEnd len="med" w="med" type="triangle"/>
          </a:ln>
        </p:spPr>
      </p:cxnSp>
      <p:cxnSp>
        <p:nvCxnSpPr>
          <p:cNvPr id="158" name="Google Shape;158;p18"/>
          <p:cNvCxnSpPr/>
          <p:nvPr/>
        </p:nvCxnSpPr>
        <p:spPr>
          <a:xfrm rot="10800000">
            <a:off x="3616960" y="1757364"/>
            <a:ext cx="1746169" cy="0"/>
          </a:xfrm>
          <a:prstGeom prst="straightConnector1">
            <a:avLst/>
          </a:prstGeom>
          <a:noFill/>
          <a:ln cap="flat" cmpd="sng" w="57150">
            <a:solidFill>
              <a:schemeClr val="dk1"/>
            </a:solidFill>
            <a:prstDash val="solid"/>
            <a:miter lim="800000"/>
            <a:headEnd len="sm" w="sm" type="none"/>
            <a:tailEnd len="sm" w="sm" type="none"/>
          </a:ln>
        </p:spPr>
      </p:cxnSp>
      <p:cxnSp>
        <p:nvCxnSpPr>
          <p:cNvPr id="159" name="Google Shape;159;p18"/>
          <p:cNvCxnSpPr/>
          <p:nvPr/>
        </p:nvCxnSpPr>
        <p:spPr>
          <a:xfrm rot="10800000">
            <a:off x="8920480" y="1757364"/>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160" name="Google Shape;160;p18"/>
          <p:cNvCxnSpPr/>
          <p:nvPr/>
        </p:nvCxnSpPr>
        <p:spPr>
          <a:xfrm>
            <a:off x="3596640" y="1757364"/>
            <a:ext cx="0" cy="1082040"/>
          </a:xfrm>
          <a:prstGeom prst="straightConnector1">
            <a:avLst/>
          </a:prstGeom>
          <a:noFill/>
          <a:ln cap="flat" cmpd="sng" w="57150">
            <a:solidFill>
              <a:schemeClr val="dk1"/>
            </a:solidFill>
            <a:prstDash val="solid"/>
            <a:miter lim="800000"/>
            <a:headEnd len="sm" w="sm" type="none"/>
            <a:tailEnd len="med" w="med" type="triangle"/>
          </a:ln>
        </p:spPr>
      </p:cxnSp>
      <p:sp>
        <p:nvSpPr>
          <p:cNvPr id="161" name="Google Shape;161;p18"/>
          <p:cNvSpPr txBox="1"/>
          <p:nvPr/>
        </p:nvSpPr>
        <p:spPr>
          <a:xfrm>
            <a:off x="1328298" y="2839404"/>
            <a:ext cx="10160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cxnSp>
        <p:nvCxnSpPr>
          <p:cNvPr id="162" name="Google Shape;162;p18"/>
          <p:cNvCxnSpPr/>
          <p:nvPr/>
        </p:nvCxnSpPr>
        <p:spPr>
          <a:xfrm>
            <a:off x="2344298" y="3198168"/>
            <a:ext cx="503002" cy="230832"/>
          </a:xfrm>
          <a:prstGeom prst="straightConnector1">
            <a:avLst/>
          </a:prstGeom>
          <a:noFill/>
          <a:ln cap="flat" cmpd="sng" w="57150">
            <a:solidFill>
              <a:schemeClr val="dk1"/>
            </a:solidFill>
            <a:prstDash val="solid"/>
            <a:miter lim="800000"/>
            <a:headEnd len="sm" w="sm" type="none"/>
            <a:tailEnd len="med" w="med" type="triangle"/>
          </a:ln>
        </p:spPr>
      </p:cxnSp>
      <p:sp>
        <p:nvSpPr>
          <p:cNvPr id="163" name="Google Shape;163;p18"/>
          <p:cNvSpPr txBox="1"/>
          <p:nvPr/>
        </p:nvSpPr>
        <p:spPr>
          <a:xfrm>
            <a:off x="5273040" y="5235247"/>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a:t>
            </a:r>
            <a:endParaRPr sz="2400">
              <a:solidFill>
                <a:schemeClr val="dk1"/>
              </a:solidFill>
              <a:latin typeface="Calibri"/>
              <a:ea typeface="Calibri"/>
              <a:cs typeface="Calibri"/>
              <a:sym typeface="Calibri"/>
            </a:endParaRPr>
          </a:p>
        </p:txBody>
      </p:sp>
      <p:cxnSp>
        <p:nvCxnSpPr>
          <p:cNvPr id="164" name="Google Shape;164;p18"/>
          <p:cNvCxnSpPr/>
          <p:nvPr/>
        </p:nvCxnSpPr>
        <p:spPr>
          <a:xfrm rot="10800000">
            <a:off x="6873159" y="5466079"/>
            <a:ext cx="2027001" cy="0"/>
          </a:xfrm>
          <a:prstGeom prst="straightConnector1">
            <a:avLst/>
          </a:prstGeom>
          <a:noFill/>
          <a:ln cap="flat" cmpd="sng" w="57150">
            <a:solidFill>
              <a:schemeClr val="dk1"/>
            </a:solidFill>
            <a:prstDash val="solid"/>
            <a:miter lim="800000"/>
            <a:headEnd len="sm" w="sm" type="none"/>
            <a:tailEnd len="sm" w="sm" type="none"/>
          </a:ln>
        </p:spPr>
      </p:cxnSp>
      <p:sp>
        <p:nvSpPr>
          <p:cNvPr id="165" name="Google Shape;165;p18"/>
          <p:cNvSpPr txBox="1"/>
          <p:nvPr/>
        </p:nvSpPr>
        <p:spPr>
          <a:xfrm>
            <a:off x="1119977" y="3274844"/>
            <a:ext cx="12192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Microsoft JhengHei"/>
                <a:ea typeface="Microsoft JhengHei"/>
                <a:cs typeface="Microsoft JhengHei"/>
                <a:sym typeface="Microsoft JhengHei"/>
              </a:rPr>
              <a:t>贏棋</a:t>
            </a:r>
            <a:endParaRPr/>
          </a:p>
        </p:txBody>
      </p:sp>
      <p:sp>
        <p:nvSpPr>
          <p:cNvPr id="166" name="Google Shape;166;p18"/>
          <p:cNvSpPr txBox="1"/>
          <p:nvPr/>
        </p:nvSpPr>
        <p:spPr>
          <a:xfrm>
            <a:off x="4896485" y="4869804"/>
            <a:ext cx="2724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“5-5”</a:t>
            </a:r>
            <a:endParaRPr sz="2400">
              <a:solidFill>
                <a:schemeClr val="dk1"/>
              </a:solidFill>
              <a:latin typeface="Calibri"/>
              <a:ea typeface="Calibri"/>
              <a:cs typeface="Calibri"/>
              <a:sym typeface="Calibri"/>
            </a:endParaRPr>
          </a:p>
        </p:txBody>
      </p:sp>
      <p:pic>
        <p:nvPicPr>
          <p:cNvPr id="167" name="Google Shape;167;p18"/>
          <p:cNvPicPr preferRelativeResize="0"/>
          <p:nvPr/>
        </p:nvPicPr>
        <p:blipFill rotWithShape="1">
          <a:blip r:embed="rId5">
            <a:alphaModFix/>
          </a:blip>
          <a:srcRect b="0" l="0" r="0" t="0"/>
          <a:stretch/>
        </p:blipFill>
        <p:spPr>
          <a:xfrm>
            <a:off x="9103433" y="2946203"/>
            <a:ext cx="1969225" cy="1580611"/>
          </a:xfrm>
          <a:prstGeom prst="rect">
            <a:avLst/>
          </a:prstGeom>
          <a:noFill/>
          <a:ln>
            <a:noFill/>
          </a:ln>
        </p:spPr>
      </p:pic>
      <p:pic>
        <p:nvPicPr>
          <p:cNvPr id="168" name="Google Shape;168;p18"/>
          <p:cNvPicPr preferRelativeResize="0"/>
          <p:nvPr/>
        </p:nvPicPr>
        <p:blipFill rotWithShape="1">
          <a:blip r:embed="rId6">
            <a:alphaModFix/>
          </a:blip>
          <a:srcRect b="0" l="0" r="0" t="0"/>
          <a:stretch/>
        </p:blipFill>
        <p:spPr>
          <a:xfrm>
            <a:off x="5581528" y="2038359"/>
            <a:ext cx="1172381" cy="1172381"/>
          </a:xfrm>
          <a:prstGeom prst="rect">
            <a:avLst/>
          </a:prstGeom>
          <a:noFill/>
          <a:ln>
            <a:noFill/>
          </a:ln>
        </p:spPr>
      </p:pic>
      <p:sp>
        <p:nvSpPr>
          <p:cNvPr id="169" name="Google Shape;169;p18"/>
          <p:cNvSpPr txBox="1"/>
          <p:nvPr/>
        </p:nvSpPr>
        <p:spPr>
          <a:xfrm>
            <a:off x="5245674" y="1499460"/>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Observation</a:t>
            </a:r>
            <a:endParaRPr sz="2400">
              <a:solidFill>
                <a:schemeClr val="dk1"/>
              </a:solidFill>
              <a:latin typeface="Calibri"/>
              <a:ea typeface="Calibri"/>
              <a:cs typeface="Calibri"/>
              <a:sym typeface="Calibri"/>
            </a:endParaRPr>
          </a:p>
        </p:txBody>
      </p:sp>
      <p:cxnSp>
        <p:nvCxnSpPr>
          <p:cNvPr id="170" name="Google Shape;170;p18"/>
          <p:cNvCxnSpPr/>
          <p:nvPr/>
        </p:nvCxnSpPr>
        <p:spPr>
          <a:xfrm rot="10800000">
            <a:off x="7121464" y="1757363"/>
            <a:ext cx="1754485" cy="0"/>
          </a:xfrm>
          <a:prstGeom prst="straightConnector1">
            <a:avLst/>
          </a:prstGeom>
          <a:noFill/>
          <a:ln cap="flat" cmpd="sng" w="57150">
            <a:solidFill>
              <a:schemeClr val="dk1"/>
            </a:solidFill>
            <a:prstDash val="solid"/>
            <a:miter lim="800000"/>
            <a:headEnd len="sm" w="sm" type="none"/>
            <a:tailEnd len="med" w="med" type="triangle"/>
          </a:ln>
        </p:spPr>
      </p:cxnSp>
      <p:sp>
        <p:nvSpPr>
          <p:cNvPr id="171" name="Google Shape;171;p18"/>
          <p:cNvSpPr txBox="1"/>
          <p:nvPr/>
        </p:nvSpPr>
        <p:spPr>
          <a:xfrm>
            <a:off x="562610" y="5929618"/>
            <a:ext cx="113919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好像在那裡聽過這個段落？這是 Reinforcement Learning (RL) 常見開場</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根據經驗調整行為</a:t>
            </a:r>
            <a:endParaRPr/>
          </a:p>
        </p:txBody>
      </p:sp>
      <p:sp>
        <p:nvSpPr>
          <p:cNvPr id="919" name="Google Shape;919;p54"/>
          <p:cNvSpPr/>
          <p:nvPr/>
        </p:nvSpPr>
        <p:spPr>
          <a:xfrm>
            <a:off x="5873067" y="1829745"/>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obs</a:t>
            </a:r>
            <a:r>
              <a:rPr b="0" i="0" lang="en-US" sz="2400" u="none" cap="none" strike="noStrike">
                <a:solidFill>
                  <a:srgbClr val="000000"/>
                </a:solidFill>
                <a:latin typeface="Calibri"/>
                <a:ea typeface="Calibri"/>
                <a:cs typeface="Calibri"/>
                <a:sym typeface="Calibri"/>
              </a:rPr>
              <a:t> 10000</a:t>
            </a:r>
            <a:endParaRPr b="0" i="0" sz="2400" u="none" cap="none" strike="noStrike">
              <a:solidFill>
                <a:srgbClr val="000000"/>
              </a:solidFill>
              <a:latin typeface="Calibri"/>
              <a:ea typeface="Calibri"/>
              <a:cs typeface="Calibri"/>
              <a:sym typeface="Calibri"/>
            </a:endParaRPr>
          </a:p>
        </p:txBody>
      </p:sp>
      <p:pic>
        <p:nvPicPr>
          <p:cNvPr id="920" name="Google Shape;920;p54"/>
          <p:cNvPicPr preferRelativeResize="0"/>
          <p:nvPr/>
        </p:nvPicPr>
        <p:blipFill rotWithShape="1">
          <a:blip r:embed="rId3">
            <a:alphaModFix/>
          </a:blip>
          <a:srcRect b="0" l="0" r="0" t="0"/>
          <a:stretch/>
        </p:blipFill>
        <p:spPr>
          <a:xfrm>
            <a:off x="6907422" y="284045"/>
            <a:ext cx="1219200" cy="1219201"/>
          </a:xfrm>
          <a:prstGeom prst="rect">
            <a:avLst/>
          </a:prstGeom>
          <a:noFill/>
          <a:ln>
            <a:noFill/>
          </a:ln>
        </p:spPr>
      </p:pic>
      <p:cxnSp>
        <p:nvCxnSpPr>
          <p:cNvPr id="921" name="Google Shape;921;p54"/>
          <p:cNvCxnSpPr/>
          <p:nvPr/>
        </p:nvCxnSpPr>
        <p:spPr>
          <a:xfrm flipH="1" rot="10800000">
            <a:off x="6617022" y="1330422"/>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922" name="Google Shape;922;p54"/>
          <p:cNvCxnSpPr/>
          <p:nvPr/>
        </p:nvCxnSpPr>
        <p:spPr>
          <a:xfrm>
            <a:off x="7902072" y="1314182"/>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923" name="Google Shape;923;p54"/>
          <p:cNvSpPr/>
          <p:nvPr/>
        </p:nvSpPr>
        <p:spPr>
          <a:xfrm>
            <a:off x="1132417" y="1822293"/>
            <a:ext cx="4708686" cy="360001"/>
          </a:xfrm>
          <a:prstGeom prst="roundRect">
            <a:avLst>
              <a:gd fmla="val 16667" name="adj"/>
            </a:avLst>
          </a:prstGeom>
          <a:noFill/>
          <a:ln cap="flat" cmpd="sng" w="381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Relevant Experience </a:t>
            </a:r>
            <a:endParaRPr b="0" i="0" sz="2400" u="none" cap="none" strike="noStrike">
              <a:solidFill>
                <a:srgbClr val="000000"/>
              </a:solidFill>
              <a:latin typeface="Calibri"/>
              <a:ea typeface="Calibri"/>
              <a:cs typeface="Calibri"/>
              <a:sym typeface="Calibri"/>
            </a:endParaRPr>
          </a:p>
        </p:txBody>
      </p:sp>
      <p:sp>
        <p:nvSpPr>
          <p:cNvPr id="924" name="Google Shape;924;p54"/>
          <p:cNvSpPr/>
          <p:nvPr/>
        </p:nvSpPr>
        <p:spPr>
          <a:xfrm>
            <a:off x="7692117" y="1823395"/>
            <a:ext cx="1836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10000</a:t>
            </a:r>
            <a:endParaRPr b="0" i="0" sz="2400" u="none" cap="none" strike="noStrike">
              <a:solidFill>
                <a:srgbClr val="000000"/>
              </a:solidFill>
              <a:latin typeface="Calibri"/>
              <a:ea typeface="Calibri"/>
              <a:cs typeface="Calibri"/>
              <a:sym typeface="Calibri"/>
            </a:endParaRPr>
          </a:p>
        </p:txBody>
      </p:sp>
      <p:sp>
        <p:nvSpPr>
          <p:cNvPr id="925" name="Google Shape;925;p54"/>
          <p:cNvSpPr/>
          <p:nvPr/>
        </p:nvSpPr>
        <p:spPr>
          <a:xfrm>
            <a:off x="5700409" y="1738933"/>
            <a:ext cx="5778231" cy="523220"/>
          </a:xfrm>
          <a:prstGeom prst="roundRect">
            <a:avLst>
              <a:gd fmla="val 16667" name="adj"/>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6" name="Google Shape;926;p54"/>
          <p:cNvSpPr/>
          <p:nvPr/>
        </p:nvSpPr>
        <p:spPr>
          <a:xfrm>
            <a:off x="9554272" y="1828767"/>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obs</a:t>
            </a:r>
            <a:r>
              <a:rPr b="0" i="0" lang="en-US" sz="2400" u="none" cap="none" strike="noStrike">
                <a:solidFill>
                  <a:srgbClr val="000000"/>
                </a:solidFill>
                <a:latin typeface="Calibri"/>
                <a:ea typeface="Calibri"/>
                <a:cs typeface="Calibri"/>
                <a:sym typeface="Calibri"/>
              </a:rPr>
              <a:t> 10001</a:t>
            </a:r>
            <a:endParaRPr b="0" i="0" sz="2400" u="none" cap="none" strike="noStrike">
              <a:solidFill>
                <a:srgbClr val="000000"/>
              </a:solidFill>
              <a:latin typeface="Calibri"/>
              <a:ea typeface="Calibri"/>
              <a:cs typeface="Calibri"/>
              <a:sym typeface="Calibri"/>
            </a:endParaRPr>
          </a:p>
        </p:txBody>
      </p:sp>
      <p:sp>
        <p:nvSpPr>
          <p:cNvPr id="927" name="Google Shape;927;p54"/>
          <p:cNvSpPr/>
          <p:nvPr/>
        </p:nvSpPr>
        <p:spPr>
          <a:xfrm>
            <a:off x="8736944" y="2846179"/>
            <a:ext cx="1582346" cy="650829"/>
          </a:xfrm>
          <a:prstGeom prst="roundRect">
            <a:avLst>
              <a:gd fmla="val 16667"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Write</a:t>
            </a:r>
            <a:endParaRPr/>
          </a:p>
        </p:txBody>
      </p:sp>
      <p:cxnSp>
        <p:nvCxnSpPr>
          <p:cNvPr id="928" name="Google Shape;928;p54"/>
          <p:cNvCxnSpPr/>
          <p:nvPr/>
        </p:nvCxnSpPr>
        <p:spPr>
          <a:xfrm>
            <a:off x="9544200" y="2347403"/>
            <a:ext cx="0" cy="471661"/>
          </a:xfrm>
          <a:prstGeom prst="straightConnector1">
            <a:avLst/>
          </a:prstGeom>
          <a:noFill/>
          <a:ln cap="flat" cmpd="sng" w="57150">
            <a:solidFill>
              <a:schemeClr val="dk1"/>
            </a:solidFill>
            <a:prstDash val="solid"/>
            <a:miter lim="800000"/>
            <a:headEnd len="sm" w="sm" type="none"/>
            <a:tailEnd len="med" w="med" type="triangle"/>
          </a:ln>
        </p:spPr>
      </p:cxnSp>
      <p:sp>
        <p:nvSpPr>
          <p:cNvPr id="929" name="Google Shape;929;p54"/>
          <p:cNvSpPr/>
          <p:nvPr/>
        </p:nvSpPr>
        <p:spPr>
          <a:xfrm>
            <a:off x="2766506" y="2819064"/>
            <a:ext cx="1582346" cy="634475"/>
          </a:xfrm>
          <a:prstGeom prst="roundRect">
            <a:avLst>
              <a:gd fmla="val 16667" name="adj"/>
            </a:avLst>
          </a:prstGeom>
          <a:gradFill>
            <a:gsLst>
              <a:gs pos="0">
                <a:srgbClr val="B0CAE9"/>
              </a:gs>
              <a:gs pos="50000">
                <a:srgbClr val="A1C1E4"/>
              </a:gs>
              <a:gs pos="100000">
                <a:srgbClr val="90B8E4"/>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Read</a:t>
            </a:r>
            <a:endParaRPr b="0" i="0" sz="2400" u="none" cap="none" strike="noStrike">
              <a:solidFill>
                <a:srgbClr val="000000"/>
              </a:solidFill>
              <a:latin typeface="Calibri"/>
              <a:ea typeface="Calibri"/>
              <a:cs typeface="Calibri"/>
              <a:sym typeface="Calibri"/>
            </a:endParaRPr>
          </a:p>
        </p:txBody>
      </p:sp>
      <p:cxnSp>
        <p:nvCxnSpPr>
          <p:cNvPr id="930" name="Google Shape;930;p54"/>
          <p:cNvCxnSpPr/>
          <p:nvPr/>
        </p:nvCxnSpPr>
        <p:spPr>
          <a:xfrm rot="10800000">
            <a:off x="3560167" y="2275054"/>
            <a:ext cx="0" cy="472032"/>
          </a:xfrm>
          <a:prstGeom prst="straightConnector1">
            <a:avLst/>
          </a:prstGeom>
          <a:noFill/>
          <a:ln cap="flat" cmpd="sng" w="57150">
            <a:solidFill>
              <a:schemeClr val="dk1"/>
            </a:solidFill>
            <a:prstDash val="solid"/>
            <a:miter lim="800000"/>
            <a:headEnd len="sm" w="sm" type="none"/>
            <a:tailEnd len="med" w="med" type="triangle"/>
          </a:ln>
        </p:spPr>
      </p:cxnSp>
      <p:cxnSp>
        <p:nvCxnSpPr>
          <p:cNvPr id="931" name="Google Shape;931;p54"/>
          <p:cNvCxnSpPr/>
          <p:nvPr/>
        </p:nvCxnSpPr>
        <p:spPr>
          <a:xfrm>
            <a:off x="9554272" y="3532297"/>
            <a:ext cx="0" cy="2121474"/>
          </a:xfrm>
          <a:prstGeom prst="straightConnector1">
            <a:avLst/>
          </a:prstGeom>
          <a:noFill/>
          <a:ln cap="flat" cmpd="sng" w="57150">
            <a:solidFill>
              <a:schemeClr val="dk1"/>
            </a:solidFill>
            <a:prstDash val="solid"/>
            <a:miter lim="800000"/>
            <a:headEnd len="sm" w="sm" type="none"/>
            <a:tailEnd len="med" w="med" type="triangle"/>
          </a:ln>
        </p:spPr>
      </p:cxnSp>
      <p:cxnSp>
        <p:nvCxnSpPr>
          <p:cNvPr id="932" name="Google Shape;932;p54"/>
          <p:cNvCxnSpPr/>
          <p:nvPr/>
        </p:nvCxnSpPr>
        <p:spPr>
          <a:xfrm rot="10800000">
            <a:off x="3557679" y="3497008"/>
            <a:ext cx="0" cy="395996"/>
          </a:xfrm>
          <a:prstGeom prst="straightConnector1">
            <a:avLst/>
          </a:prstGeom>
          <a:noFill/>
          <a:ln cap="flat" cmpd="sng" w="57150">
            <a:solidFill>
              <a:schemeClr val="dk1"/>
            </a:solidFill>
            <a:prstDash val="solid"/>
            <a:miter lim="800000"/>
            <a:headEnd len="sm" w="sm" type="none"/>
            <a:tailEnd len="med" w="med" type="triangle"/>
          </a:ln>
        </p:spPr>
      </p:cxnSp>
      <p:sp>
        <p:nvSpPr>
          <p:cNvPr id="933" name="Google Shape;933;p54"/>
          <p:cNvSpPr/>
          <p:nvPr/>
        </p:nvSpPr>
        <p:spPr>
          <a:xfrm>
            <a:off x="6190560" y="4310393"/>
            <a:ext cx="2540704" cy="634475"/>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Reflection</a:t>
            </a:r>
            <a:endParaRPr b="0" i="0" sz="2400" u="none" cap="none" strike="noStrike">
              <a:solidFill>
                <a:srgbClr val="000000"/>
              </a:solidFill>
              <a:latin typeface="Calibri"/>
              <a:ea typeface="Calibri"/>
              <a:cs typeface="Calibri"/>
              <a:sym typeface="Calibri"/>
            </a:endParaRPr>
          </a:p>
        </p:txBody>
      </p:sp>
      <p:grpSp>
        <p:nvGrpSpPr>
          <p:cNvPr id="934" name="Google Shape;934;p54"/>
          <p:cNvGrpSpPr/>
          <p:nvPr/>
        </p:nvGrpSpPr>
        <p:grpSpPr>
          <a:xfrm>
            <a:off x="1642814" y="4146280"/>
            <a:ext cx="3724738" cy="875501"/>
            <a:chOff x="1642814" y="4507986"/>
            <a:chExt cx="3724738" cy="875501"/>
          </a:xfrm>
        </p:grpSpPr>
        <p:sp>
          <p:nvSpPr>
            <p:cNvPr id="935" name="Google Shape;935;p54"/>
            <p:cNvSpPr/>
            <p:nvPr/>
          </p:nvSpPr>
          <p:spPr>
            <a:xfrm>
              <a:off x="1642814" y="4507986"/>
              <a:ext cx="1800000" cy="360000"/>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thought 1</a:t>
              </a:r>
              <a:endParaRPr sz="2400">
                <a:solidFill>
                  <a:schemeClr val="dk1"/>
                </a:solidFill>
                <a:latin typeface="Calibri"/>
                <a:ea typeface="Calibri"/>
                <a:cs typeface="Calibri"/>
                <a:sym typeface="Calibri"/>
              </a:endParaRPr>
            </a:p>
          </p:txBody>
        </p:sp>
        <p:sp>
          <p:nvSpPr>
            <p:cNvPr id="936" name="Google Shape;936;p54"/>
            <p:cNvSpPr/>
            <p:nvPr/>
          </p:nvSpPr>
          <p:spPr>
            <a:xfrm>
              <a:off x="3567552" y="4507986"/>
              <a:ext cx="1800000" cy="360000"/>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thought 2</a:t>
              </a:r>
              <a:endParaRPr sz="2400">
                <a:solidFill>
                  <a:schemeClr val="dk1"/>
                </a:solidFill>
                <a:latin typeface="Calibri"/>
                <a:ea typeface="Calibri"/>
                <a:cs typeface="Calibri"/>
                <a:sym typeface="Calibri"/>
              </a:endParaRPr>
            </a:p>
          </p:txBody>
        </p:sp>
        <p:sp>
          <p:nvSpPr>
            <p:cNvPr id="937" name="Google Shape;937;p54"/>
            <p:cNvSpPr/>
            <p:nvPr/>
          </p:nvSpPr>
          <p:spPr>
            <a:xfrm>
              <a:off x="1642814" y="5023487"/>
              <a:ext cx="1800000" cy="360000"/>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thought 3</a:t>
              </a:r>
              <a:endParaRPr sz="2400">
                <a:solidFill>
                  <a:schemeClr val="dk1"/>
                </a:solidFill>
                <a:latin typeface="Calibri"/>
                <a:ea typeface="Calibri"/>
                <a:cs typeface="Calibri"/>
                <a:sym typeface="Calibri"/>
              </a:endParaRPr>
            </a:p>
          </p:txBody>
        </p:sp>
        <p:sp>
          <p:nvSpPr>
            <p:cNvPr id="938" name="Google Shape;938;p54"/>
            <p:cNvSpPr/>
            <p:nvPr/>
          </p:nvSpPr>
          <p:spPr>
            <a:xfrm>
              <a:off x="3567552" y="5023487"/>
              <a:ext cx="1800000" cy="360000"/>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thought 4</a:t>
              </a:r>
              <a:endParaRPr sz="2400">
                <a:solidFill>
                  <a:schemeClr val="dk1"/>
                </a:solidFill>
                <a:latin typeface="Calibri"/>
                <a:ea typeface="Calibri"/>
                <a:cs typeface="Calibri"/>
                <a:sym typeface="Calibri"/>
              </a:endParaRPr>
            </a:p>
          </p:txBody>
        </p:sp>
      </p:grpSp>
      <p:sp>
        <p:nvSpPr>
          <p:cNvPr id="939" name="Google Shape;939;p54"/>
          <p:cNvSpPr/>
          <p:nvPr/>
        </p:nvSpPr>
        <p:spPr>
          <a:xfrm>
            <a:off x="687023" y="5653771"/>
            <a:ext cx="10817953" cy="675982"/>
          </a:xfrm>
          <a:prstGeom prst="roundRect">
            <a:avLst>
              <a:gd fmla="val 16667" name="adj"/>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40" name="Google Shape;940;p54"/>
          <p:cNvSpPr/>
          <p:nvPr/>
        </p:nvSpPr>
        <p:spPr>
          <a:xfrm>
            <a:off x="966506" y="5822185"/>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goal</a:t>
            </a:r>
            <a:endParaRPr b="0" i="0" sz="2400" u="none" cap="none" strike="noStrike">
              <a:solidFill>
                <a:srgbClr val="000000"/>
              </a:solidFill>
              <a:latin typeface="Calibri"/>
              <a:ea typeface="Calibri"/>
              <a:cs typeface="Calibri"/>
              <a:sym typeface="Calibri"/>
            </a:endParaRPr>
          </a:p>
        </p:txBody>
      </p:sp>
      <p:sp>
        <p:nvSpPr>
          <p:cNvPr id="941" name="Google Shape;941;p54"/>
          <p:cNvSpPr/>
          <p:nvPr/>
        </p:nvSpPr>
        <p:spPr>
          <a:xfrm>
            <a:off x="2766506" y="5826950"/>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a:t>
            </a:r>
            <a:r>
              <a:rPr b="0" i="0" lang="en-US" sz="2400" u="none" cap="none" strike="noStrike">
                <a:solidFill>
                  <a:srgbClr val="000000"/>
                </a:solidFill>
                <a:latin typeface="Calibri"/>
                <a:ea typeface="Calibri"/>
                <a:cs typeface="Calibri"/>
                <a:sym typeface="Calibri"/>
              </a:rPr>
              <a:t> 1</a:t>
            </a:r>
            <a:endParaRPr b="0" i="0" sz="2400" u="none" cap="none" strike="noStrike">
              <a:solidFill>
                <a:srgbClr val="000000"/>
              </a:solidFill>
              <a:latin typeface="Calibri"/>
              <a:ea typeface="Calibri"/>
              <a:cs typeface="Calibri"/>
              <a:sym typeface="Calibri"/>
            </a:endParaRPr>
          </a:p>
        </p:txBody>
      </p:sp>
      <p:sp>
        <p:nvSpPr>
          <p:cNvPr id="942" name="Google Shape;942;p54"/>
          <p:cNvSpPr/>
          <p:nvPr/>
        </p:nvSpPr>
        <p:spPr>
          <a:xfrm>
            <a:off x="4571681" y="5824019"/>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1</a:t>
            </a:r>
            <a:endParaRPr b="0" i="0" sz="2400" u="none" cap="none" strike="noStrike">
              <a:solidFill>
                <a:srgbClr val="000000"/>
              </a:solidFill>
              <a:latin typeface="Calibri"/>
              <a:ea typeface="Calibri"/>
              <a:cs typeface="Calibri"/>
              <a:sym typeface="Calibri"/>
            </a:endParaRPr>
          </a:p>
        </p:txBody>
      </p:sp>
      <p:sp>
        <p:nvSpPr>
          <p:cNvPr id="943" name="Google Shape;943;p54"/>
          <p:cNvSpPr txBox="1"/>
          <p:nvPr/>
        </p:nvSpPr>
        <p:spPr>
          <a:xfrm>
            <a:off x="6384093" y="5680555"/>
            <a:ext cx="141885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a:t>
            </a:r>
            <a:endParaRPr b="0" i="0" sz="2800" u="none" cap="none" strike="noStrike">
              <a:solidFill>
                <a:srgbClr val="000000"/>
              </a:solidFill>
              <a:latin typeface="Calibri"/>
              <a:ea typeface="Calibri"/>
              <a:cs typeface="Calibri"/>
              <a:sym typeface="Calibri"/>
            </a:endParaRPr>
          </a:p>
        </p:txBody>
      </p:sp>
      <p:sp>
        <p:nvSpPr>
          <p:cNvPr id="944" name="Google Shape;944;p54"/>
          <p:cNvSpPr/>
          <p:nvPr/>
        </p:nvSpPr>
        <p:spPr>
          <a:xfrm>
            <a:off x="7693186" y="584927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a:t>
            </a:r>
            <a:r>
              <a:rPr b="0" i="0" lang="en-US" sz="2400" u="none" cap="none" strike="noStrike">
                <a:solidFill>
                  <a:srgbClr val="000000"/>
                </a:solidFill>
                <a:latin typeface="Calibri"/>
                <a:ea typeface="Calibri"/>
                <a:cs typeface="Calibri"/>
                <a:sym typeface="Calibri"/>
              </a:rPr>
              <a:t> 9999</a:t>
            </a:r>
            <a:endParaRPr b="0" i="0" sz="2400" u="none" cap="none" strike="noStrike">
              <a:solidFill>
                <a:srgbClr val="000000"/>
              </a:solidFill>
              <a:latin typeface="Calibri"/>
              <a:ea typeface="Calibri"/>
              <a:cs typeface="Calibri"/>
              <a:sym typeface="Calibri"/>
            </a:endParaRPr>
          </a:p>
        </p:txBody>
      </p:sp>
      <p:sp>
        <p:nvSpPr>
          <p:cNvPr id="945" name="Google Shape;945;p54"/>
          <p:cNvSpPr/>
          <p:nvPr/>
        </p:nvSpPr>
        <p:spPr>
          <a:xfrm>
            <a:off x="9498361" y="5846341"/>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9999</a:t>
            </a:r>
            <a:endParaRPr b="0" i="0" sz="2400" u="none" cap="none" strike="noStrike">
              <a:solidFill>
                <a:srgbClr val="000000"/>
              </a:solidFill>
              <a:latin typeface="Calibri"/>
              <a:ea typeface="Calibri"/>
              <a:cs typeface="Calibri"/>
              <a:sym typeface="Calibri"/>
            </a:endParaRPr>
          </a:p>
        </p:txBody>
      </p:sp>
      <p:cxnSp>
        <p:nvCxnSpPr>
          <p:cNvPr id="946" name="Google Shape;946;p54"/>
          <p:cNvCxnSpPr>
            <a:endCxn id="933" idx="2"/>
          </p:cNvCxnSpPr>
          <p:nvPr/>
        </p:nvCxnSpPr>
        <p:spPr>
          <a:xfrm rot="10800000">
            <a:off x="7460912" y="4944868"/>
            <a:ext cx="0" cy="708900"/>
          </a:xfrm>
          <a:prstGeom prst="straightConnector1">
            <a:avLst/>
          </a:prstGeom>
          <a:noFill/>
          <a:ln cap="flat" cmpd="sng" w="57150">
            <a:solidFill>
              <a:schemeClr val="dk1"/>
            </a:solidFill>
            <a:prstDash val="solid"/>
            <a:miter lim="800000"/>
            <a:headEnd len="sm" w="sm" type="none"/>
            <a:tailEnd len="med" w="med" type="triangle"/>
          </a:ln>
        </p:spPr>
      </p:cxnSp>
      <p:cxnSp>
        <p:nvCxnSpPr>
          <p:cNvPr id="947" name="Google Shape;947;p54"/>
          <p:cNvCxnSpPr/>
          <p:nvPr/>
        </p:nvCxnSpPr>
        <p:spPr>
          <a:xfrm rot="10800000">
            <a:off x="5507882" y="4619059"/>
            <a:ext cx="632567" cy="1"/>
          </a:xfrm>
          <a:prstGeom prst="straightConnector1">
            <a:avLst/>
          </a:prstGeom>
          <a:noFill/>
          <a:ln cap="flat" cmpd="sng" w="57150">
            <a:solidFill>
              <a:schemeClr val="dk1"/>
            </a:solidFill>
            <a:prstDash val="solid"/>
            <a:miter lim="800000"/>
            <a:headEnd len="sm" w="sm" type="none"/>
            <a:tailEnd len="med" w="med" type="triangle"/>
          </a:ln>
        </p:spPr>
      </p:cxnSp>
      <p:sp>
        <p:nvSpPr>
          <p:cNvPr id="948" name="Google Shape;948;p54"/>
          <p:cNvSpPr/>
          <p:nvPr/>
        </p:nvSpPr>
        <p:spPr>
          <a:xfrm>
            <a:off x="1422804" y="4012328"/>
            <a:ext cx="4127911" cy="1160669"/>
          </a:xfrm>
          <a:prstGeom prst="roundRect">
            <a:avLst>
              <a:gd fmla="val 16667" name="adj"/>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49" name="Google Shape;949;p54"/>
          <p:cNvSpPr txBox="1"/>
          <p:nvPr/>
        </p:nvSpPr>
        <p:spPr>
          <a:xfrm>
            <a:off x="6233264" y="3381135"/>
            <a:ext cx="24262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對於記憶中的資訊做重新整理</a:t>
            </a:r>
            <a:endParaRPr sz="2400">
              <a:solidFill>
                <a:schemeClr val="dk1"/>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根據經驗調整行為</a:t>
            </a:r>
            <a:endParaRPr/>
          </a:p>
        </p:txBody>
      </p:sp>
      <p:sp>
        <p:nvSpPr>
          <p:cNvPr id="956" name="Google Shape;956;p55"/>
          <p:cNvSpPr/>
          <p:nvPr/>
        </p:nvSpPr>
        <p:spPr>
          <a:xfrm>
            <a:off x="5873067" y="1829745"/>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obs</a:t>
            </a:r>
            <a:r>
              <a:rPr b="0" i="0" lang="en-US" sz="2400" u="none" cap="none" strike="noStrike">
                <a:solidFill>
                  <a:srgbClr val="000000"/>
                </a:solidFill>
                <a:latin typeface="Calibri"/>
                <a:ea typeface="Calibri"/>
                <a:cs typeface="Calibri"/>
                <a:sym typeface="Calibri"/>
              </a:rPr>
              <a:t> 10000</a:t>
            </a:r>
            <a:endParaRPr b="0" i="0" sz="2400" u="none" cap="none" strike="noStrike">
              <a:solidFill>
                <a:srgbClr val="000000"/>
              </a:solidFill>
              <a:latin typeface="Calibri"/>
              <a:ea typeface="Calibri"/>
              <a:cs typeface="Calibri"/>
              <a:sym typeface="Calibri"/>
            </a:endParaRPr>
          </a:p>
        </p:txBody>
      </p:sp>
      <p:pic>
        <p:nvPicPr>
          <p:cNvPr id="957" name="Google Shape;957;p55"/>
          <p:cNvPicPr preferRelativeResize="0"/>
          <p:nvPr/>
        </p:nvPicPr>
        <p:blipFill rotWithShape="1">
          <a:blip r:embed="rId3">
            <a:alphaModFix/>
          </a:blip>
          <a:srcRect b="0" l="0" r="0" t="0"/>
          <a:stretch/>
        </p:blipFill>
        <p:spPr>
          <a:xfrm>
            <a:off x="6907422" y="284045"/>
            <a:ext cx="1219200" cy="1219201"/>
          </a:xfrm>
          <a:prstGeom prst="rect">
            <a:avLst/>
          </a:prstGeom>
          <a:noFill/>
          <a:ln>
            <a:noFill/>
          </a:ln>
        </p:spPr>
      </p:pic>
      <p:cxnSp>
        <p:nvCxnSpPr>
          <p:cNvPr id="958" name="Google Shape;958;p55"/>
          <p:cNvCxnSpPr/>
          <p:nvPr/>
        </p:nvCxnSpPr>
        <p:spPr>
          <a:xfrm flipH="1" rot="10800000">
            <a:off x="6617022" y="1330422"/>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959" name="Google Shape;959;p55"/>
          <p:cNvCxnSpPr/>
          <p:nvPr/>
        </p:nvCxnSpPr>
        <p:spPr>
          <a:xfrm>
            <a:off x="7902072" y="1314182"/>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960" name="Google Shape;960;p55"/>
          <p:cNvSpPr/>
          <p:nvPr/>
        </p:nvSpPr>
        <p:spPr>
          <a:xfrm>
            <a:off x="1132417" y="1822293"/>
            <a:ext cx="4708686" cy="360001"/>
          </a:xfrm>
          <a:prstGeom prst="roundRect">
            <a:avLst>
              <a:gd fmla="val 16667" name="adj"/>
            </a:avLst>
          </a:prstGeom>
          <a:noFill/>
          <a:ln cap="flat" cmpd="sng" w="381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Relevant Experience </a:t>
            </a:r>
            <a:endParaRPr b="0" i="0" sz="2400" u="none" cap="none" strike="noStrike">
              <a:solidFill>
                <a:srgbClr val="000000"/>
              </a:solidFill>
              <a:latin typeface="Calibri"/>
              <a:ea typeface="Calibri"/>
              <a:cs typeface="Calibri"/>
              <a:sym typeface="Calibri"/>
            </a:endParaRPr>
          </a:p>
        </p:txBody>
      </p:sp>
      <p:sp>
        <p:nvSpPr>
          <p:cNvPr id="961" name="Google Shape;961;p55"/>
          <p:cNvSpPr/>
          <p:nvPr/>
        </p:nvSpPr>
        <p:spPr>
          <a:xfrm>
            <a:off x="7692117" y="1823395"/>
            <a:ext cx="1836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10000</a:t>
            </a:r>
            <a:endParaRPr b="0" i="0" sz="2400" u="none" cap="none" strike="noStrike">
              <a:solidFill>
                <a:srgbClr val="000000"/>
              </a:solidFill>
              <a:latin typeface="Calibri"/>
              <a:ea typeface="Calibri"/>
              <a:cs typeface="Calibri"/>
              <a:sym typeface="Calibri"/>
            </a:endParaRPr>
          </a:p>
        </p:txBody>
      </p:sp>
      <p:sp>
        <p:nvSpPr>
          <p:cNvPr id="962" name="Google Shape;962;p55"/>
          <p:cNvSpPr/>
          <p:nvPr/>
        </p:nvSpPr>
        <p:spPr>
          <a:xfrm>
            <a:off x="5700409" y="1738933"/>
            <a:ext cx="5778231" cy="523220"/>
          </a:xfrm>
          <a:prstGeom prst="roundRect">
            <a:avLst>
              <a:gd fmla="val 16667" name="adj"/>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3" name="Google Shape;963;p55"/>
          <p:cNvSpPr/>
          <p:nvPr/>
        </p:nvSpPr>
        <p:spPr>
          <a:xfrm>
            <a:off x="9554272" y="1828767"/>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obs</a:t>
            </a:r>
            <a:r>
              <a:rPr b="0" i="0" lang="en-US" sz="2400" u="none" cap="none" strike="noStrike">
                <a:solidFill>
                  <a:srgbClr val="000000"/>
                </a:solidFill>
                <a:latin typeface="Calibri"/>
                <a:ea typeface="Calibri"/>
                <a:cs typeface="Calibri"/>
                <a:sym typeface="Calibri"/>
              </a:rPr>
              <a:t> 10001</a:t>
            </a:r>
            <a:endParaRPr b="0" i="0" sz="2400" u="none" cap="none" strike="noStrike">
              <a:solidFill>
                <a:srgbClr val="000000"/>
              </a:solidFill>
              <a:latin typeface="Calibri"/>
              <a:ea typeface="Calibri"/>
              <a:cs typeface="Calibri"/>
              <a:sym typeface="Calibri"/>
            </a:endParaRPr>
          </a:p>
        </p:txBody>
      </p:sp>
      <p:sp>
        <p:nvSpPr>
          <p:cNvPr id="964" name="Google Shape;964;p55"/>
          <p:cNvSpPr/>
          <p:nvPr/>
        </p:nvSpPr>
        <p:spPr>
          <a:xfrm>
            <a:off x="8736944" y="2846179"/>
            <a:ext cx="1582346" cy="650829"/>
          </a:xfrm>
          <a:prstGeom prst="roundRect">
            <a:avLst>
              <a:gd fmla="val 16667"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Write</a:t>
            </a:r>
            <a:endParaRPr/>
          </a:p>
        </p:txBody>
      </p:sp>
      <p:cxnSp>
        <p:nvCxnSpPr>
          <p:cNvPr id="965" name="Google Shape;965;p55"/>
          <p:cNvCxnSpPr/>
          <p:nvPr/>
        </p:nvCxnSpPr>
        <p:spPr>
          <a:xfrm>
            <a:off x="9544200" y="2347403"/>
            <a:ext cx="0" cy="471661"/>
          </a:xfrm>
          <a:prstGeom prst="straightConnector1">
            <a:avLst/>
          </a:prstGeom>
          <a:noFill/>
          <a:ln cap="flat" cmpd="sng" w="57150">
            <a:solidFill>
              <a:schemeClr val="dk1"/>
            </a:solidFill>
            <a:prstDash val="solid"/>
            <a:miter lim="800000"/>
            <a:headEnd len="sm" w="sm" type="none"/>
            <a:tailEnd len="med" w="med" type="triangle"/>
          </a:ln>
        </p:spPr>
      </p:cxnSp>
      <p:sp>
        <p:nvSpPr>
          <p:cNvPr id="966" name="Google Shape;966;p55"/>
          <p:cNvSpPr/>
          <p:nvPr/>
        </p:nvSpPr>
        <p:spPr>
          <a:xfrm>
            <a:off x="2766506" y="2819064"/>
            <a:ext cx="1582346" cy="634475"/>
          </a:xfrm>
          <a:prstGeom prst="roundRect">
            <a:avLst>
              <a:gd fmla="val 16667" name="adj"/>
            </a:avLst>
          </a:prstGeom>
          <a:gradFill>
            <a:gsLst>
              <a:gs pos="0">
                <a:srgbClr val="B0CAE9"/>
              </a:gs>
              <a:gs pos="50000">
                <a:srgbClr val="A1C1E4"/>
              </a:gs>
              <a:gs pos="100000">
                <a:srgbClr val="90B8E4"/>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Read</a:t>
            </a:r>
            <a:endParaRPr b="0" i="0" sz="2400" u="none" cap="none" strike="noStrike">
              <a:solidFill>
                <a:srgbClr val="000000"/>
              </a:solidFill>
              <a:latin typeface="Calibri"/>
              <a:ea typeface="Calibri"/>
              <a:cs typeface="Calibri"/>
              <a:sym typeface="Calibri"/>
            </a:endParaRPr>
          </a:p>
        </p:txBody>
      </p:sp>
      <p:cxnSp>
        <p:nvCxnSpPr>
          <p:cNvPr id="967" name="Google Shape;967;p55"/>
          <p:cNvCxnSpPr/>
          <p:nvPr/>
        </p:nvCxnSpPr>
        <p:spPr>
          <a:xfrm rot="10800000">
            <a:off x="3560167" y="2275054"/>
            <a:ext cx="0" cy="472032"/>
          </a:xfrm>
          <a:prstGeom prst="straightConnector1">
            <a:avLst/>
          </a:prstGeom>
          <a:noFill/>
          <a:ln cap="flat" cmpd="sng" w="57150">
            <a:solidFill>
              <a:schemeClr val="dk1"/>
            </a:solidFill>
            <a:prstDash val="solid"/>
            <a:miter lim="800000"/>
            <a:headEnd len="sm" w="sm" type="none"/>
            <a:tailEnd len="med" w="med" type="triangle"/>
          </a:ln>
        </p:spPr>
      </p:cxnSp>
      <p:cxnSp>
        <p:nvCxnSpPr>
          <p:cNvPr id="968" name="Google Shape;968;p55"/>
          <p:cNvCxnSpPr/>
          <p:nvPr/>
        </p:nvCxnSpPr>
        <p:spPr>
          <a:xfrm>
            <a:off x="9554272" y="3532297"/>
            <a:ext cx="0" cy="2121474"/>
          </a:xfrm>
          <a:prstGeom prst="straightConnector1">
            <a:avLst/>
          </a:prstGeom>
          <a:noFill/>
          <a:ln cap="flat" cmpd="sng" w="57150">
            <a:solidFill>
              <a:schemeClr val="dk1"/>
            </a:solidFill>
            <a:prstDash val="solid"/>
            <a:miter lim="800000"/>
            <a:headEnd len="sm" w="sm" type="none"/>
            <a:tailEnd len="med" w="med" type="triangle"/>
          </a:ln>
        </p:spPr>
      </p:cxnSp>
      <p:cxnSp>
        <p:nvCxnSpPr>
          <p:cNvPr id="969" name="Google Shape;969;p55"/>
          <p:cNvCxnSpPr>
            <a:stCxn id="970" idx="0"/>
          </p:cNvCxnSpPr>
          <p:nvPr/>
        </p:nvCxnSpPr>
        <p:spPr>
          <a:xfrm rot="10800000">
            <a:off x="3543246" y="3497018"/>
            <a:ext cx="0" cy="599700"/>
          </a:xfrm>
          <a:prstGeom prst="straightConnector1">
            <a:avLst/>
          </a:prstGeom>
          <a:noFill/>
          <a:ln cap="flat" cmpd="sng" w="57150">
            <a:solidFill>
              <a:schemeClr val="dk1"/>
            </a:solidFill>
            <a:prstDash val="solid"/>
            <a:miter lim="800000"/>
            <a:headEnd len="sm" w="sm" type="none"/>
            <a:tailEnd len="med" w="med" type="triangle"/>
          </a:ln>
        </p:spPr>
      </p:cxnSp>
      <p:sp>
        <p:nvSpPr>
          <p:cNvPr id="971" name="Google Shape;971;p55"/>
          <p:cNvSpPr/>
          <p:nvPr/>
        </p:nvSpPr>
        <p:spPr>
          <a:xfrm>
            <a:off x="6190560" y="4310393"/>
            <a:ext cx="2540704" cy="634475"/>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lang="en-US" sz="2400">
                <a:solidFill>
                  <a:srgbClr val="000000"/>
                </a:solidFill>
                <a:latin typeface="Calibri"/>
                <a:ea typeface="Calibri"/>
                <a:cs typeface="Calibri"/>
                <a:sym typeface="Calibri"/>
              </a:rPr>
              <a:t>Reflection</a:t>
            </a:r>
            <a:endParaRPr b="0" i="0" sz="2400" u="none" cap="none" strike="noStrike">
              <a:solidFill>
                <a:srgbClr val="000000"/>
              </a:solidFill>
              <a:latin typeface="Calibri"/>
              <a:ea typeface="Calibri"/>
              <a:cs typeface="Calibri"/>
              <a:sym typeface="Calibri"/>
            </a:endParaRPr>
          </a:p>
        </p:txBody>
      </p:sp>
      <p:sp>
        <p:nvSpPr>
          <p:cNvPr id="972" name="Google Shape;972;p55"/>
          <p:cNvSpPr/>
          <p:nvPr/>
        </p:nvSpPr>
        <p:spPr>
          <a:xfrm>
            <a:off x="687023" y="5653771"/>
            <a:ext cx="10817953" cy="675982"/>
          </a:xfrm>
          <a:prstGeom prst="roundRect">
            <a:avLst>
              <a:gd fmla="val 16667" name="adj"/>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73" name="Google Shape;973;p55"/>
          <p:cNvSpPr/>
          <p:nvPr/>
        </p:nvSpPr>
        <p:spPr>
          <a:xfrm>
            <a:off x="966506" y="5822185"/>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goal</a:t>
            </a:r>
            <a:endParaRPr b="0" i="0" sz="2400" u="none" cap="none" strike="noStrike">
              <a:solidFill>
                <a:srgbClr val="000000"/>
              </a:solidFill>
              <a:latin typeface="Calibri"/>
              <a:ea typeface="Calibri"/>
              <a:cs typeface="Calibri"/>
              <a:sym typeface="Calibri"/>
            </a:endParaRPr>
          </a:p>
        </p:txBody>
      </p:sp>
      <p:sp>
        <p:nvSpPr>
          <p:cNvPr id="974" name="Google Shape;974;p55"/>
          <p:cNvSpPr/>
          <p:nvPr/>
        </p:nvSpPr>
        <p:spPr>
          <a:xfrm>
            <a:off x="2766506" y="5826950"/>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a:t>
            </a:r>
            <a:r>
              <a:rPr b="0" i="0" lang="en-US" sz="2400" u="none" cap="none" strike="noStrike">
                <a:solidFill>
                  <a:srgbClr val="000000"/>
                </a:solidFill>
                <a:latin typeface="Calibri"/>
                <a:ea typeface="Calibri"/>
                <a:cs typeface="Calibri"/>
                <a:sym typeface="Calibri"/>
              </a:rPr>
              <a:t> 1</a:t>
            </a:r>
            <a:endParaRPr b="0" i="0" sz="2400" u="none" cap="none" strike="noStrike">
              <a:solidFill>
                <a:srgbClr val="000000"/>
              </a:solidFill>
              <a:latin typeface="Calibri"/>
              <a:ea typeface="Calibri"/>
              <a:cs typeface="Calibri"/>
              <a:sym typeface="Calibri"/>
            </a:endParaRPr>
          </a:p>
        </p:txBody>
      </p:sp>
      <p:sp>
        <p:nvSpPr>
          <p:cNvPr id="975" name="Google Shape;975;p55"/>
          <p:cNvSpPr/>
          <p:nvPr/>
        </p:nvSpPr>
        <p:spPr>
          <a:xfrm>
            <a:off x="4571681" y="5824019"/>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1</a:t>
            </a:r>
            <a:endParaRPr b="0" i="0" sz="2400" u="none" cap="none" strike="noStrike">
              <a:solidFill>
                <a:srgbClr val="000000"/>
              </a:solidFill>
              <a:latin typeface="Calibri"/>
              <a:ea typeface="Calibri"/>
              <a:cs typeface="Calibri"/>
              <a:sym typeface="Calibri"/>
            </a:endParaRPr>
          </a:p>
        </p:txBody>
      </p:sp>
      <p:sp>
        <p:nvSpPr>
          <p:cNvPr id="976" name="Google Shape;976;p55"/>
          <p:cNvSpPr txBox="1"/>
          <p:nvPr/>
        </p:nvSpPr>
        <p:spPr>
          <a:xfrm>
            <a:off x="6384093" y="5680555"/>
            <a:ext cx="141885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a:t>
            </a:r>
            <a:endParaRPr b="0" i="0" sz="2800" u="none" cap="none" strike="noStrike">
              <a:solidFill>
                <a:srgbClr val="000000"/>
              </a:solidFill>
              <a:latin typeface="Calibri"/>
              <a:ea typeface="Calibri"/>
              <a:cs typeface="Calibri"/>
              <a:sym typeface="Calibri"/>
            </a:endParaRPr>
          </a:p>
        </p:txBody>
      </p:sp>
      <p:sp>
        <p:nvSpPr>
          <p:cNvPr id="977" name="Google Shape;977;p55"/>
          <p:cNvSpPr/>
          <p:nvPr/>
        </p:nvSpPr>
        <p:spPr>
          <a:xfrm>
            <a:off x="7693186" y="584927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a:t>
            </a:r>
            <a:r>
              <a:rPr b="0" i="0" lang="en-US" sz="2400" u="none" cap="none" strike="noStrike">
                <a:solidFill>
                  <a:srgbClr val="000000"/>
                </a:solidFill>
                <a:latin typeface="Calibri"/>
                <a:ea typeface="Calibri"/>
                <a:cs typeface="Calibri"/>
                <a:sym typeface="Calibri"/>
              </a:rPr>
              <a:t> 9999</a:t>
            </a:r>
            <a:endParaRPr b="0" i="0" sz="2400" u="none" cap="none" strike="noStrike">
              <a:solidFill>
                <a:srgbClr val="000000"/>
              </a:solidFill>
              <a:latin typeface="Calibri"/>
              <a:ea typeface="Calibri"/>
              <a:cs typeface="Calibri"/>
              <a:sym typeface="Calibri"/>
            </a:endParaRPr>
          </a:p>
        </p:txBody>
      </p:sp>
      <p:sp>
        <p:nvSpPr>
          <p:cNvPr id="978" name="Google Shape;978;p55"/>
          <p:cNvSpPr/>
          <p:nvPr/>
        </p:nvSpPr>
        <p:spPr>
          <a:xfrm>
            <a:off x="9498361" y="5846341"/>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action 9999</a:t>
            </a:r>
            <a:endParaRPr b="0" i="0" sz="2400" u="none" cap="none" strike="noStrike">
              <a:solidFill>
                <a:srgbClr val="000000"/>
              </a:solidFill>
              <a:latin typeface="Calibri"/>
              <a:ea typeface="Calibri"/>
              <a:cs typeface="Calibri"/>
              <a:sym typeface="Calibri"/>
            </a:endParaRPr>
          </a:p>
        </p:txBody>
      </p:sp>
      <p:cxnSp>
        <p:nvCxnSpPr>
          <p:cNvPr id="979" name="Google Shape;979;p55"/>
          <p:cNvCxnSpPr>
            <a:endCxn id="971" idx="2"/>
          </p:cNvCxnSpPr>
          <p:nvPr/>
        </p:nvCxnSpPr>
        <p:spPr>
          <a:xfrm rot="10800000">
            <a:off x="7460912" y="4944868"/>
            <a:ext cx="0" cy="708900"/>
          </a:xfrm>
          <a:prstGeom prst="straightConnector1">
            <a:avLst/>
          </a:prstGeom>
          <a:noFill/>
          <a:ln cap="flat" cmpd="sng" w="57150">
            <a:solidFill>
              <a:schemeClr val="dk1"/>
            </a:solidFill>
            <a:prstDash val="solid"/>
            <a:miter lim="800000"/>
            <a:headEnd len="sm" w="sm" type="none"/>
            <a:tailEnd len="med" w="med" type="triangle"/>
          </a:ln>
        </p:spPr>
      </p:cxnSp>
      <p:cxnSp>
        <p:nvCxnSpPr>
          <p:cNvPr id="980" name="Google Shape;980;p55"/>
          <p:cNvCxnSpPr/>
          <p:nvPr/>
        </p:nvCxnSpPr>
        <p:spPr>
          <a:xfrm rot="10800000">
            <a:off x="4239857" y="4619060"/>
            <a:ext cx="1900592" cy="0"/>
          </a:xfrm>
          <a:prstGeom prst="straightConnector1">
            <a:avLst/>
          </a:prstGeom>
          <a:noFill/>
          <a:ln cap="flat" cmpd="sng" w="57150">
            <a:solidFill>
              <a:schemeClr val="dk1"/>
            </a:solidFill>
            <a:prstDash val="solid"/>
            <a:miter lim="800000"/>
            <a:headEnd len="sm" w="sm" type="none"/>
            <a:tailEnd len="med" w="med" type="triangle"/>
          </a:ln>
        </p:spPr>
      </p:cxnSp>
      <p:sp>
        <p:nvSpPr>
          <p:cNvPr id="970" name="Google Shape;970;p55"/>
          <p:cNvSpPr txBox="1"/>
          <p:nvPr/>
        </p:nvSpPr>
        <p:spPr>
          <a:xfrm>
            <a:off x="1837313" y="4096718"/>
            <a:ext cx="3411865"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Knowledge </a:t>
            </a:r>
            <a:endParaRPr/>
          </a:p>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Graph</a:t>
            </a:r>
            <a:endParaRPr b="0" i="0" sz="2400" u="none" cap="none" strike="noStrike">
              <a:solidFill>
                <a:srgbClr val="000000"/>
              </a:solidFill>
              <a:latin typeface="Calibri"/>
              <a:ea typeface="Calibri"/>
              <a:cs typeface="Calibri"/>
              <a:sym typeface="Calibri"/>
            </a:endParaRPr>
          </a:p>
        </p:txBody>
      </p:sp>
      <p:pic>
        <p:nvPicPr>
          <p:cNvPr id="981" name="Google Shape;981;p55"/>
          <p:cNvPicPr preferRelativeResize="0"/>
          <p:nvPr/>
        </p:nvPicPr>
        <p:blipFill rotWithShape="1">
          <a:blip r:embed="rId4">
            <a:alphaModFix/>
          </a:blip>
          <a:srcRect b="0" l="0" r="0" t="0"/>
          <a:stretch/>
        </p:blipFill>
        <p:spPr>
          <a:xfrm>
            <a:off x="1581226" y="3988529"/>
            <a:ext cx="1056501" cy="1056501"/>
          </a:xfrm>
          <a:prstGeom prst="rect">
            <a:avLst/>
          </a:prstGeom>
          <a:noFill/>
          <a:ln>
            <a:noFill/>
          </a:ln>
        </p:spPr>
      </p:pic>
      <p:grpSp>
        <p:nvGrpSpPr>
          <p:cNvPr id="982" name="Google Shape;982;p55"/>
          <p:cNvGrpSpPr/>
          <p:nvPr/>
        </p:nvGrpSpPr>
        <p:grpSpPr>
          <a:xfrm>
            <a:off x="4854072" y="2388046"/>
            <a:ext cx="6096000" cy="1578043"/>
            <a:chOff x="8596200" y="12643"/>
            <a:chExt cx="6096000" cy="1578043"/>
          </a:xfrm>
        </p:grpSpPr>
        <p:sp>
          <p:nvSpPr>
            <p:cNvPr id="983" name="Google Shape;983;p55"/>
            <p:cNvSpPr txBox="1"/>
            <p:nvPr/>
          </p:nvSpPr>
          <p:spPr>
            <a:xfrm>
              <a:off x="8596200" y="477239"/>
              <a:ext cx="3886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https://arxiv.org/abs/2404.16130</a:t>
              </a:r>
              <a:endParaRPr/>
            </a:p>
          </p:txBody>
        </p:sp>
        <p:sp>
          <p:nvSpPr>
            <p:cNvPr id="984" name="Google Shape;984;p55"/>
            <p:cNvSpPr txBox="1"/>
            <p:nvPr/>
          </p:nvSpPr>
          <p:spPr>
            <a:xfrm>
              <a:off x="8596200" y="12643"/>
              <a:ext cx="17716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GraphRAG</a:t>
              </a:r>
              <a:endParaRPr sz="2400">
                <a:solidFill>
                  <a:schemeClr val="dk1"/>
                </a:solidFill>
                <a:latin typeface="Calibri"/>
                <a:ea typeface="Calibri"/>
                <a:cs typeface="Calibri"/>
                <a:sym typeface="Calibri"/>
              </a:endParaRPr>
            </a:p>
          </p:txBody>
        </p:sp>
        <p:sp>
          <p:nvSpPr>
            <p:cNvPr id="985" name="Google Shape;985;p55"/>
            <p:cNvSpPr txBox="1"/>
            <p:nvPr/>
          </p:nvSpPr>
          <p:spPr>
            <a:xfrm>
              <a:off x="8596200" y="759689"/>
              <a:ext cx="33147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HippoRAG</a:t>
              </a:r>
              <a:endParaRPr sz="2400">
                <a:solidFill>
                  <a:schemeClr val="dk1"/>
                </a:solidFill>
                <a:latin typeface="Calibri"/>
                <a:ea typeface="Calibri"/>
                <a:cs typeface="Calibri"/>
                <a:sym typeface="Calibri"/>
              </a:endParaRPr>
            </a:p>
          </p:txBody>
        </p:sp>
        <p:sp>
          <p:nvSpPr>
            <p:cNvPr id="986" name="Google Shape;986;p55"/>
            <p:cNvSpPr txBox="1"/>
            <p:nvPr/>
          </p:nvSpPr>
          <p:spPr>
            <a:xfrm>
              <a:off x="8596200" y="122135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https://arxiv.org/abs/2405.14831</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有記憶的 ChatGPT </a:t>
            </a:r>
            <a:endParaRPr/>
          </a:p>
        </p:txBody>
      </p:sp>
      <p:sp>
        <p:nvSpPr>
          <p:cNvPr id="992" name="Google Shape;992;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993" name="Google Shape;993;p56"/>
          <p:cNvPicPr preferRelativeResize="0"/>
          <p:nvPr/>
        </p:nvPicPr>
        <p:blipFill rotWithShape="1">
          <a:blip r:embed="rId3">
            <a:alphaModFix/>
          </a:blip>
          <a:srcRect b="0" l="0" r="0" t="0"/>
          <a:stretch/>
        </p:blipFill>
        <p:spPr>
          <a:xfrm>
            <a:off x="838200" y="1555750"/>
            <a:ext cx="10575626" cy="4768850"/>
          </a:xfrm>
          <a:prstGeom prst="rect">
            <a:avLst/>
          </a:prstGeom>
          <a:noFill/>
          <a:ln>
            <a:noFill/>
          </a:ln>
        </p:spPr>
      </p:pic>
      <p:sp>
        <p:nvSpPr>
          <p:cNvPr id="994" name="Google Shape;994;p56"/>
          <p:cNvSpPr txBox="1"/>
          <p:nvPr/>
        </p:nvSpPr>
        <p:spPr>
          <a:xfrm>
            <a:off x="1611163" y="4533900"/>
            <a:ext cx="45148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icrosoft JhengHei"/>
                <a:ea typeface="Microsoft JhengHei"/>
                <a:cs typeface="Microsoft JhengHei"/>
                <a:sym typeface="Microsoft JhengHei"/>
              </a:rPr>
              <a:t>Write 模組決定要記下來</a:t>
            </a:r>
            <a:endParaRPr/>
          </a:p>
        </p:txBody>
      </p:sp>
      <p:cxnSp>
        <p:nvCxnSpPr>
          <p:cNvPr id="995" name="Google Shape;995;p56"/>
          <p:cNvCxnSpPr/>
          <p:nvPr/>
        </p:nvCxnSpPr>
        <p:spPr>
          <a:xfrm flipH="1">
            <a:off x="1611163" y="4966399"/>
            <a:ext cx="438150" cy="451316"/>
          </a:xfrm>
          <a:prstGeom prst="straightConnector1">
            <a:avLst/>
          </a:prstGeom>
          <a:noFill/>
          <a:ln cap="flat" cmpd="sng" w="57150">
            <a:solidFill>
              <a:schemeClr val="dk1"/>
            </a:solidFill>
            <a:prstDash val="solid"/>
            <a:miter lim="800000"/>
            <a:headEnd len="sm" w="sm" type="none"/>
            <a:tailEnd len="med" w="med" type="triangle"/>
          </a:ln>
        </p:spPr>
      </p:cxnSp>
      <p:sp>
        <p:nvSpPr>
          <p:cNvPr id="996" name="Google Shape;996;p56"/>
          <p:cNvSpPr/>
          <p:nvPr/>
        </p:nvSpPr>
        <p:spPr>
          <a:xfrm>
            <a:off x="676275" y="3694113"/>
            <a:ext cx="10839450" cy="30289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有記憶的 ChatGPT </a:t>
            </a:r>
            <a:endParaRPr/>
          </a:p>
        </p:txBody>
      </p:sp>
      <p:pic>
        <p:nvPicPr>
          <p:cNvPr id="1002" name="Google Shape;1002;p57"/>
          <p:cNvPicPr preferRelativeResize="0"/>
          <p:nvPr/>
        </p:nvPicPr>
        <p:blipFill rotWithShape="1">
          <a:blip r:embed="rId3">
            <a:alphaModFix/>
          </a:blip>
          <a:srcRect b="0" l="0" r="0" t="0"/>
          <a:stretch/>
        </p:blipFill>
        <p:spPr>
          <a:xfrm>
            <a:off x="3433977" y="1690688"/>
            <a:ext cx="8295845" cy="4888167"/>
          </a:xfrm>
          <a:prstGeom prst="rect">
            <a:avLst/>
          </a:prstGeom>
          <a:noFill/>
          <a:ln>
            <a:noFill/>
          </a:ln>
        </p:spPr>
      </p:pic>
      <p:pic>
        <p:nvPicPr>
          <p:cNvPr id="1003" name="Google Shape;1003;p57"/>
          <p:cNvPicPr preferRelativeResize="0"/>
          <p:nvPr/>
        </p:nvPicPr>
        <p:blipFill rotWithShape="1">
          <a:blip r:embed="rId4">
            <a:alphaModFix/>
          </a:blip>
          <a:srcRect b="0" l="0" r="0" t="0"/>
          <a:stretch/>
        </p:blipFill>
        <p:spPr>
          <a:xfrm>
            <a:off x="633628" y="1557899"/>
            <a:ext cx="2572109" cy="5153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有記憶的 ChatGPT </a:t>
            </a:r>
            <a:endParaRPr/>
          </a:p>
        </p:txBody>
      </p:sp>
      <p:sp>
        <p:nvSpPr>
          <p:cNvPr id="1009" name="Google Shape;1009;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010" name="Google Shape;1010;p58"/>
          <p:cNvPicPr preferRelativeResize="0"/>
          <p:nvPr/>
        </p:nvPicPr>
        <p:blipFill rotWithShape="1">
          <a:blip r:embed="rId3">
            <a:alphaModFix/>
          </a:blip>
          <a:srcRect b="0" l="0" r="0" t="0"/>
          <a:stretch/>
        </p:blipFill>
        <p:spPr>
          <a:xfrm>
            <a:off x="838200" y="1326825"/>
            <a:ext cx="10894369" cy="534893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有記憶的 ChatGPT </a:t>
            </a:r>
            <a:endParaRPr/>
          </a:p>
        </p:txBody>
      </p:sp>
      <p:pic>
        <p:nvPicPr>
          <p:cNvPr id="1016" name="Google Shape;1016;p59"/>
          <p:cNvPicPr preferRelativeResize="0"/>
          <p:nvPr/>
        </p:nvPicPr>
        <p:blipFill rotWithShape="1">
          <a:blip r:embed="rId3">
            <a:alphaModFix/>
          </a:blip>
          <a:srcRect b="0" l="0" r="0" t="0"/>
          <a:stretch/>
        </p:blipFill>
        <p:spPr>
          <a:xfrm>
            <a:off x="838200" y="1690688"/>
            <a:ext cx="10690396" cy="4486275"/>
          </a:xfrm>
          <a:prstGeom prst="rect">
            <a:avLst/>
          </a:prstGeom>
          <a:noFill/>
          <a:ln>
            <a:noFill/>
          </a:ln>
        </p:spPr>
      </p:pic>
      <p:sp>
        <p:nvSpPr>
          <p:cNvPr id="1017" name="Google Shape;1017;p59"/>
          <p:cNvSpPr/>
          <p:nvPr/>
        </p:nvSpPr>
        <p:spPr>
          <a:xfrm>
            <a:off x="623908" y="2590800"/>
            <a:ext cx="10839450" cy="133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8" name="Google Shape;1018;p59"/>
          <p:cNvSpPr/>
          <p:nvPr/>
        </p:nvSpPr>
        <p:spPr>
          <a:xfrm>
            <a:off x="838200" y="4824412"/>
            <a:ext cx="10839450" cy="14239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9" name="Google Shape;1019;p59"/>
          <p:cNvSpPr txBox="1"/>
          <p:nvPr/>
        </p:nvSpPr>
        <p:spPr>
          <a:xfrm>
            <a:off x="623909" y="2271714"/>
            <a:ext cx="278938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Microsoft JhengHei"/>
                <a:ea typeface="Microsoft JhengHei"/>
                <a:cs typeface="Microsoft JhengHei"/>
                <a:sym typeface="Microsoft JhengHei"/>
              </a:rPr>
              <a:t>Read 模組啟動</a:t>
            </a:r>
            <a:endParaRPr/>
          </a:p>
        </p:txBody>
      </p:sp>
      <p:sp>
        <p:nvSpPr>
          <p:cNvPr id="1020" name="Google Shape;1020;p59"/>
          <p:cNvSpPr txBox="1"/>
          <p:nvPr/>
        </p:nvSpPr>
        <p:spPr>
          <a:xfrm>
            <a:off x="623908" y="4595814"/>
            <a:ext cx="2789387"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800">
                <a:solidFill>
                  <a:schemeClr val="dk1"/>
                </a:solidFill>
                <a:latin typeface="Microsoft JhengHei"/>
                <a:ea typeface="Microsoft JhengHei"/>
                <a:cs typeface="Microsoft JhengHei"/>
                <a:sym typeface="Microsoft JhengHei"/>
              </a:rPr>
              <a:t>Read 模組啟動</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p60"/>
          <p:cNvPicPr preferRelativeResize="0"/>
          <p:nvPr/>
        </p:nvPicPr>
        <p:blipFill rotWithShape="1">
          <a:blip r:embed="rId3">
            <a:alphaModFix/>
          </a:blip>
          <a:srcRect b="0" l="0" r="0" t="0"/>
          <a:stretch/>
        </p:blipFill>
        <p:spPr>
          <a:xfrm>
            <a:off x="5423920" y="5241546"/>
            <a:ext cx="6169171" cy="1496090"/>
          </a:xfrm>
          <a:prstGeom prst="rect">
            <a:avLst/>
          </a:prstGeom>
          <a:noFill/>
          <a:ln>
            <a:noFill/>
          </a:ln>
        </p:spPr>
      </p:pic>
      <p:sp>
        <p:nvSpPr>
          <p:cNvPr id="1026" name="Google Shape;102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 learn more …</a:t>
            </a:r>
            <a:endParaRPr/>
          </a:p>
        </p:txBody>
      </p:sp>
      <p:sp>
        <p:nvSpPr>
          <p:cNvPr id="1027" name="Google Shape;1027;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MemGPT</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Agent Workflow Memory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A-MEM: Agentic Memory for LLM Agents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28" name="Google Shape;1028;p60"/>
          <p:cNvSpPr txBox="1"/>
          <p:nvPr/>
        </p:nvSpPr>
        <p:spPr>
          <a:xfrm>
            <a:off x="1038452" y="2387744"/>
            <a:ext cx="6858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https://arxiv.org/abs/2310.08560</a:t>
            </a:r>
            <a:endParaRPr/>
          </a:p>
        </p:txBody>
      </p:sp>
      <p:sp>
        <p:nvSpPr>
          <p:cNvPr id="1029" name="Google Shape;1029;p60"/>
          <p:cNvSpPr txBox="1"/>
          <p:nvPr/>
        </p:nvSpPr>
        <p:spPr>
          <a:xfrm>
            <a:off x="1038452" y="3836723"/>
            <a:ext cx="6858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https://arxiv.org/abs/2409.07429</a:t>
            </a:r>
            <a:endParaRPr/>
          </a:p>
        </p:txBody>
      </p:sp>
      <p:sp>
        <p:nvSpPr>
          <p:cNvPr id="1030" name="Google Shape;1030;p60"/>
          <p:cNvSpPr txBox="1"/>
          <p:nvPr/>
        </p:nvSpPr>
        <p:spPr>
          <a:xfrm>
            <a:off x="1038452" y="5359339"/>
            <a:ext cx="6858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https://arxiv.org/abs/2502.12110</a:t>
            </a:r>
            <a:endParaRPr/>
          </a:p>
        </p:txBody>
      </p:sp>
      <p:pic>
        <p:nvPicPr>
          <p:cNvPr id="1031" name="Google Shape;1031;p60"/>
          <p:cNvPicPr preferRelativeResize="0"/>
          <p:nvPr/>
        </p:nvPicPr>
        <p:blipFill rotWithShape="1">
          <a:blip r:embed="rId4">
            <a:alphaModFix/>
          </a:blip>
          <a:srcRect b="0" l="0" r="0" t="0"/>
          <a:stretch/>
        </p:blipFill>
        <p:spPr>
          <a:xfrm>
            <a:off x="7281226" y="2561685"/>
            <a:ext cx="4006341" cy="2414468"/>
          </a:xfrm>
          <a:prstGeom prst="rect">
            <a:avLst/>
          </a:prstGeom>
          <a:noFill/>
          <a:ln>
            <a:noFill/>
          </a:ln>
        </p:spPr>
      </p:pic>
      <p:pic>
        <p:nvPicPr>
          <p:cNvPr id="1032" name="Google Shape;1032;p60"/>
          <p:cNvPicPr preferRelativeResize="0"/>
          <p:nvPr/>
        </p:nvPicPr>
        <p:blipFill rotWithShape="1">
          <a:blip r:embed="rId5">
            <a:alphaModFix/>
          </a:blip>
          <a:srcRect b="0" l="0" r="0" t="0"/>
          <a:stretch/>
        </p:blipFill>
        <p:spPr>
          <a:xfrm>
            <a:off x="5813062" y="150729"/>
            <a:ext cx="5660383" cy="22284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7" name="Shape 1037"/>
        <p:cNvGrpSpPr/>
        <p:nvPr/>
      </p:nvGrpSpPr>
      <p:grpSpPr>
        <a:xfrm>
          <a:off x="0" y="0"/>
          <a:ext cx="0" cy="0"/>
          <a:chOff x="0" y="0"/>
          <a:chExt cx="0" cy="0"/>
        </a:xfrm>
      </p:grpSpPr>
      <p:sp>
        <p:nvSpPr>
          <p:cNvPr id="1038" name="Google Shape;1038;p61"/>
          <p:cNvSpPr/>
          <p:nvPr/>
        </p:nvSpPr>
        <p:spPr>
          <a:xfrm>
            <a:off x="0" y="0"/>
            <a:ext cx="1218895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施工用的作業工具" id="1039" name="Google Shape;1039;p61"/>
          <p:cNvPicPr preferRelativeResize="0"/>
          <p:nvPr/>
        </p:nvPicPr>
        <p:blipFill rotWithShape="1">
          <a:blip r:embed="rId3">
            <a:alphaModFix amt="50000"/>
          </a:blip>
          <a:srcRect b="4375" l="0" r="-1" t="11334"/>
          <a:stretch/>
        </p:blipFill>
        <p:spPr>
          <a:xfrm>
            <a:off x="20" y="10"/>
            <a:ext cx="12188930" cy="6857990"/>
          </a:xfrm>
          <a:prstGeom prst="rect">
            <a:avLst/>
          </a:prstGeom>
          <a:noFill/>
          <a:ln>
            <a:noFill/>
          </a:ln>
        </p:spPr>
      </p:pic>
      <p:sp>
        <p:nvSpPr>
          <p:cNvPr id="1040" name="Google Shape;1040;p61"/>
          <p:cNvSpPr txBox="1"/>
          <p:nvPr>
            <p:ph type="ctrTitle"/>
          </p:nvPr>
        </p:nvSpPr>
        <p:spPr>
          <a:xfrm>
            <a:off x="1524000" y="1122363"/>
            <a:ext cx="9144000" cy="306324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600"/>
              <a:buFont typeface="Microsoft JhengHei"/>
              <a:buNone/>
            </a:pPr>
            <a:r>
              <a:rPr b="1" lang="en-US" sz="6600">
                <a:solidFill>
                  <a:schemeClr val="lt1"/>
                </a:solidFill>
                <a:latin typeface="Microsoft JhengHei"/>
                <a:ea typeface="Microsoft JhengHei"/>
                <a:cs typeface="Microsoft JhengHei"/>
                <a:sym typeface="Microsoft JhengHei"/>
              </a:rPr>
              <a:t>AI 如何使用工具</a:t>
            </a:r>
            <a:endParaRPr/>
          </a:p>
        </p:txBody>
      </p:sp>
      <p:sp>
        <p:nvSpPr>
          <p:cNvPr id="1041" name="Google Shape;1041;p61"/>
          <p:cNvSpPr txBox="1"/>
          <p:nvPr>
            <p:ph idx="1" type="subTitle"/>
          </p:nvPr>
        </p:nvSpPr>
        <p:spPr>
          <a:xfrm>
            <a:off x="1527048" y="4599432"/>
            <a:ext cx="9144000" cy="153619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solidFill>
                <a:schemeClr val="lt1"/>
              </a:solidFill>
            </a:endParaRPr>
          </a:p>
        </p:txBody>
      </p:sp>
      <p:sp>
        <p:nvSpPr>
          <p:cNvPr id="1042" name="Google Shape;1042;p61"/>
          <p:cNvSpPr/>
          <p:nvPr/>
        </p:nvSpPr>
        <p:spPr>
          <a:xfrm>
            <a:off x="3974206" y="4368623"/>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4901"/>
            </a:srgbClr>
          </a:solidFill>
          <a:ln cap="rnd" cmpd="sng" w="44450">
            <a:solidFill>
              <a:schemeClr val="lt1">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語言模型常用工具</a:t>
            </a:r>
            <a:endParaRPr/>
          </a:p>
        </p:txBody>
      </p:sp>
      <p:pic>
        <p:nvPicPr>
          <p:cNvPr id="1049" name="Google Shape;1049;p62"/>
          <p:cNvPicPr preferRelativeResize="0"/>
          <p:nvPr/>
        </p:nvPicPr>
        <p:blipFill rotWithShape="1">
          <a:blip r:embed="rId3">
            <a:alphaModFix/>
          </a:blip>
          <a:srcRect b="0" l="0" r="0" t="0"/>
          <a:stretch/>
        </p:blipFill>
        <p:spPr>
          <a:xfrm>
            <a:off x="2014538" y="1985080"/>
            <a:ext cx="1457326" cy="1457326"/>
          </a:xfrm>
          <a:prstGeom prst="rect">
            <a:avLst/>
          </a:prstGeom>
          <a:noFill/>
          <a:ln>
            <a:noFill/>
          </a:ln>
        </p:spPr>
      </p:pic>
      <p:pic>
        <p:nvPicPr>
          <p:cNvPr id="1050" name="Google Shape;1050;p62"/>
          <p:cNvPicPr preferRelativeResize="0"/>
          <p:nvPr/>
        </p:nvPicPr>
        <p:blipFill rotWithShape="1">
          <a:blip r:embed="rId4">
            <a:alphaModFix/>
          </a:blip>
          <a:srcRect b="0" l="0" r="0" t="0"/>
          <a:stretch/>
        </p:blipFill>
        <p:spPr>
          <a:xfrm>
            <a:off x="8448674" y="1914524"/>
            <a:ext cx="1719262" cy="1719262"/>
          </a:xfrm>
          <a:prstGeom prst="rect">
            <a:avLst/>
          </a:prstGeom>
          <a:noFill/>
          <a:ln>
            <a:noFill/>
          </a:ln>
        </p:spPr>
      </p:pic>
      <p:sp>
        <p:nvSpPr>
          <p:cNvPr id="1051" name="Google Shape;1051;p62"/>
          <p:cNvSpPr txBox="1"/>
          <p:nvPr/>
        </p:nvSpPr>
        <p:spPr>
          <a:xfrm>
            <a:off x="5042218" y="3487604"/>
            <a:ext cx="180975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Python</a:t>
            </a:r>
            <a:endParaRPr sz="2800">
              <a:solidFill>
                <a:schemeClr val="dk1"/>
              </a:solidFill>
              <a:latin typeface="Calibri"/>
              <a:ea typeface="Calibri"/>
              <a:cs typeface="Calibri"/>
              <a:sym typeface="Calibri"/>
            </a:endParaRPr>
          </a:p>
        </p:txBody>
      </p:sp>
      <p:sp>
        <p:nvSpPr>
          <p:cNvPr id="1052" name="Google Shape;1052;p62"/>
          <p:cNvSpPr txBox="1"/>
          <p:nvPr/>
        </p:nvSpPr>
        <p:spPr>
          <a:xfrm>
            <a:off x="1364456" y="3513190"/>
            <a:ext cx="275272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Search Engine</a:t>
            </a:r>
            <a:endParaRPr sz="2800">
              <a:solidFill>
                <a:schemeClr val="dk1"/>
              </a:solidFill>
              <a:latin typeface="Calibri"/>
              <a:ea typeface="Calibri"/>
              <a:cs typeface="Calibri"/>
              <a:sym typeface="Calibri"/>
            </a:endParaRPr>
          </a:p>
        </p:txBody>
      </p:sp>
      <p:sp>
        <p:nvSpPr>
          <p:cNvPr id="1053" name="Google Shape;1053;p62"/>
          <p:cNvSpPr txBox="1"/>
          <p:nvPr/>
        </p:nvSpPr>
        <p:spPr>
          <a:xfrm>
            <a:off x="7577137" y="3520548"/>
            <a:ext cx="3548063" cy="12618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Other AI</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(Different capabilities, stronger but costly)</a:t>
            </a:r>
            <a:endParaRPr sz="2400">
              <a:solidFill>
                <a:schemeClr val="dk1"/>
              </a:solidFill>
              <a:latin typeface="Calibri"/>
              <a:ea typeface="Calibri"/>
              <a:cs typeface="Calibri"/>
              <a:sym typeface="Calibri"/>
            </a:endParaRPr>
          </a:p>
        </p:txBody>
      </p:sp>
      <p:sp>
        <p:nvSpPr>
          <p:cNvPr id="1054" name="Google Shape;1054;p62"/>
          <p:cNvSpPr txBox="1"/>
          <p:nvPr/>
        </p:nvSpPr>
        <p:spPr>
          <a:xfrm>
            <a:off x="1581151" y="5058105"/>
            <a:ext cx="9906000"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Microsoft JhengHei"/>
                <a:ea typeface="Microsoft JhengHei"/>
                <a:cs typeface="Microsoft JhengHei"/>
                <a:sym typeface="Microsoft JhengHei"/>
              </a:rPr>
              <a:t>工具可以看做是 Function，使用工具就是調用這些 Function  </a:t>
            </a:r>
            <a:endParaRPr sz="2400">
              <a:solidFill>
                <a:schemeClr val="dk1"/>
              </a:solidFill>
              <a:latin typeface="Microsoft JhengHei"/>
              <a:ea typeface="Microsoft JhengHei"/>
              <a:cs typeface="Microsoft JhengHei"/>
              <a:sym typeface="Microsoft JhengHei"/>
            </a:endParaRPr>
          </a:p>
        </p:txBody>
      </p:sp>
      <p:sp>
        <p:nvSpPr>
          <p:cNvPr id="1055" name="Google Shape;1055;p62"/>
          <p:cNvSpPr txBox="1"/>
          <p:nvPr/>
        </p:nvSpPr>
        <p:spPr>
          <a:xfrm>
            <a:off x="1581151" y="5669768"/>
            <a:ext cx="9906000"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Microsoft JhengHei"/>
                <a:ea typeface="Microsoft JhengHei"/>
                <a:cs typeface="Microsoft JhengHei"/>
                <a:sym typeface="Microsoft JhengHei"/>
              </a:rPr>
              <a:t>使用工具又叫 “Function Call”</a:t>
            </a:r>
            <a:endParaRPr sz="2400">
              <a:solidFill>
                <a:schemeClr val="dk1"/>
              </a:solidFill>
              <a:latin typeface="Microsoft JhengHei"/>
              <a:ea typeface="Microsoft JhengHei"/>
              <a:cs typeface="Microsoft JhengHei"/>
              <a:sym typeface="Microsoft JhengHei"/>
            </a:endParaRPr>
          </a:p>
        </p:txBody>
      </p:sp>
      <p:sp>
        <p:nvSpPr>
          <p:cNvPr id="1056" name="Google Shape;1056;p62"/>
          <p:cNvSpPr txBox="1"/>
          <p:nvPr/>
        </p:nvSpPr>
        <p:spPr>
          <a:xfrm>
            <a:off x="6534151" y="563486"/>
            <a:ext cx="424984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工具：只需要知道怎麼使用，不需要知道內部運作原理</a:t>
            </a:r>
            <a:endParaRPr/>
          </a:p>
        </p:txBody>
      </p:sp>
      <p:pic>
        <p:nvPicPr>
          <p:cNvPr id="1057" name="Google Shape;1057;p62"/>
          <p:cNvPicPr preferRelativeResize="0"/>
          <p:nvPr/>
        </p:nvPicPr>
        <p:blipFill rotWithShape="1">
          <a:blip r:embed="rId5">
            <a:alphaModFix/>
          </a:blip>
          <a:srcRect b="0" l="0" r="0" t="0"/>
          <a:stretch/>
        </p:blipFill>
        <p:spPr>
          <a:xfrm>
            <a:off x="5063728" y="1865918"/>
            <a:ext cx="1719262" cy="17192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如何使用工具</a:t>
            </a:r>
            <a:endParaRPr/>
          </a:p>
        </p:txBody>
      </p:sp>
      <p:sp>
        <p:nvSpPr>
          <p:cNvPr id="1064" name="Google Shape;1064;p63"/>
          <p:cNvSpPr txBox="1"/>
          <p:nvPr/>
        </p:nvSpPr>
        <p:spPr>
          <a:xfrm>
            <a:off x="1428750" y="1502525"/>
            <a:ext cx="78105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如果遇到根據你的知識無法回答的問題，使用工具</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把使用工具的指令放在 &lt;tool&gt; 和 &lt;/tool&gt; 中間，使用完工具後你會得到輸出，放在 &lt;output&gt; 和 &lt;/output&gt; 中間</a:t>
            </a:r>
            <a:endParaRPr/>
          </a:p>
        </p:txBody>
      </p:sp>
      <p:sp>
        <p:nvSpPr>
          <p:cNvPr id="1065" name="Google Shape;1065;p63"/>
          <p:cNvSpPr/>
          <p:nvPr/>
        </p:nvSpPr>
        <p:spPr>
          <a:xfrm>
            <a:off x="4943475" y="4822997"/>
            <a:ext cx="1228725" cy="918462"/>
          </a:xfrm>
          <a:prstGeom prst="roundRect">
            <a:avLst>
              <a:gd fmla="val 16667" name="adj"/>
            </a:avLst>
          </a:prstGeom>
          <a:gradFill>
            <a:gsLst>
              <a:gs pos="0">
                <a:srgbClr val="B0CAE9"/>
              </a:gs>
              <a:gs pos="50000">
                <a:srgbClr val="A1C1E4"/>
              </a:gs>
              <a:gs pos="100000">
                <a:srgbClr val="90B8E4"/>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語言</a:t>
            </a:r>
            <a:endParaRPr sz="2400">
              <a:solidFill>
                <a:schemeClr val="dk1"/>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模型</a:t>
            </a:r>
            <a:endParaRPr/>
          </a:p>
        </p:txBody>
      </p:sp>
      <p:sp>
        <p:nvSpPr>
          <p:cNvPr id="1066" name="Google Shape;1066;p63"/>
          <p:cNvSpPr txBox="1"/>
          <p:nvPr/>
        </p:nvSpPr>
        <p:spPr>
          <a:xfrm>
            <a:off x="1466851" y="2836322"/>
            <a:ext cx="81534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現在你可以使用的工具如下：</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查詢某地、某時溫度的函式 Temperature(location, time)，使用範例：Temperature('台北', '2025.02.22 14:26') </a:t>
            </a:r>
            <a:endParaRPr/>
          </a:p>
        </p:txBody>
      </p:sp>
      <p:sp>
        <p:nvSpPr>
          <p:cNvPr id="1067" name="Google Shape;1067;p63"/>
          <p:cNvSpPr txBox="1"/>
          <p:nvPr/>
        </p:nvSpPr>
        <p:spPr>
          <a:xfrm>
            <a:off x="1485900" y="3950212"/>
            <a:ext cx="76771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2025 年 3 月 10 日那天下午 2:00 ，高雄氣溫如何</a:t>
            </a:r>
            <a:endParaRPr/>
          </a:p>
        </p:txBody>
      </p:sp>
      <p:cxnSp>
        <p:nvCxnSpPr>
          <p:cNvPr id="1068" name="Google Shape;1068;p63"/>
          <p:cNvCxnSpPr>
            <a:stCxn id="1065" idx="2"/>
          </p:cNvCxnSpPr>
          <p:nvPr/>
        </p:nvCxnSpPr>
        <p:spPr>
          <a:xfrm>
            <a:off x="5557838" y="5741459"/>
            <a:ext cx="0" cy="384000"/>
          </a:xfrm>
          <a:prstGeom prst="straightConnector1">
            <a:avLst/>
          </a:prstGeom>
          <a:noFill/>
          <a:ln cap="flat" cmpd="sng" w="38100">
            <a:solidFill>
              <a:schemeClr val="dk1"/>
            </a:solidFill>
            <a:prstDash val="solid"/>
            <a:miter lim="800000"/>
            <a:headEnd len="sm" w="sm" type="none"/>
            <a:tailEnd len="med" w="med" type="triangle"/>
          </a:ln>
        </p:spPr>
      </p:cxnSp>
      <p:cxnSp>
        <p:nvCxnSpPr>
          <p:cNvPr id="1069" name="Google Shape;1069;p63"/>
          <p:cNvCxnSpPr/>
          <p:nvPr/>
        </p:nvCxnSpPr>
        <p:spPr>
          <a:xfrm flipH="1">
            <a:off x="5567361" y="4391990"/>
            <a:ext cx="1" cy="383961"/>
          </a:xfrm>
          <a:prstGeom prst="straightConnector1">
            <a:avLst/>
          </a:prstGeom>
          <a:noFill/>
          <a:ln cap="flat" cmpd="sng" w="38100">
            <a:solidFill>
              <a:schemeClr val="dk1"/>
            </a:solidFill>
            <a:prstDash val="solid"/>
            <a:miter lim="800000"/>
            <a:headEnd len="sm" w="sm" type="none"/>
            <a:tailEnd len="med" w="med" type="triangle"/>
          </a:ln>
        </p:spPr>
      </p:cxnSp>
      <p:sp>
        <p:nvSpPr>
          <p:cNvPr id="1070" name="Google Shape;1070;p63"/>
          <p:cNvSpPr txBox="1"/>
          <p:nvPr/>
        </p:nvSpPr>
        <p:spPr>
          <a:xfrm>
            <a:off x="9268278" y="1712326"/>
            <a:ext cx="154350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如何使用所有工具</a:t>
            </a:r>
            <a:endParaRPr/>
          </a:p>
        </p:txBody>
      </p:sp>
      <p:sp>
        <p:nvSpPr>
          <p:cNvPr id="1071" name="Google Shape;1071;p63"/>
          <p:cNvSpPr txBox="1"/>
          <p:nvPr/>
        </p:nvSpPr>
        <p:spPr>
          <a:xfrm>
            <a:off x="9306379" y="2818281"/>
            <a:ext cx="154350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特定工具使用方式</a:t>
            </a:r>
            <a:endParaRPr/>
          </a:p>
        </p:txBody>
      </p:sp>
      <p:sp>
        <p:nvSpPr>
          <p:cNvPr id="1072" name="Google Shape;1072;p63"/>
          <p:cNvSpPr txBox="1"/>
          <p:nvPr/>
        </p:nvSpPr>
        <p:spPr>
          <a:xfrm>
            <a:off x="6624640" y="3912112"/>
            <a:ext cx="22188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FF"/>
                </a:solidFill>
                <a:latin typeface="Microsoft JhengHei"/>
                <a:ea typeface="Microsoft JhengHei"/>
                <a:cs typeface="Microsoft JhengHei"/>
                <a:sym typeface="Microsoft JhengHei"/>
              </a:rPr>
              <a:t>User Prompt</a:t>
            </a:r>
            <a:endParaRPr b="1" sz="2400">
              <a:solidFill>
                <a:srgbClr val="0000FF"/>
              </a:solidFill>
              <a:latin typeface="Microsoft JhengHei"/>
              <a:ea typeface="Microsoft JhengHei"/>
              <a:cs typeface="Microsoft JhengHei"/>
              <a:sym typeface="Microsoft JhengHei"/>
            </a:endParaRPr>
          </a:p>
        </p:txBody>
      </p:sp>
      <p:sp>
        <p:nvSpPr>
          <p:cNvPr id="1073" name="Google Shape;1073;p63"/>
          <p:cNvSpPr txBox="1"/>
          <p:nvPr/>
        </p:nvSpPr>
        <p:spPr>
          <a:xfrm>
            <a:off x="8812211" y="878246"/>
            <a:ext cx="283573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0000FF"/>
                </a:solidFill>
                <a:latin typeface="Microsoft JhengHei"/>
                <a:ea typeface="Microsoft JhengHei"/>
                <a:cs typeface="Microsoft JhengHei"/>
                <a:sym typeface="Microsoft JhengHei"/>
              </a:rPr>
              <a:t>System Prompt</a:t>
            </a:r>
            <a:endParaRPr b="1" sz="2400">
              <a:solidFill>
                <a:srgbClr val="0000FF"/>
              </a:solidFill>
              <a:latin typeface="Microsoft JhengHei"/>
              <a:ea typeface="Microsoft JhengHei"/>
              <a:cs typeface="Microsoft JhengHei"/>
              <a:sym typeface="Microsoft JhengHei"/>
            </a:endParaRPr>
          </a:p>
        </p:txBody>
      </p:sp>
      <p:sp>
        <p:nvSpPr>
          <p:cNvPr id="1074" name="Google Shape;1074;p63"/>
          <p:cNvSpPr/>
          <p:nvPr/>
        </p:nvSpPr>
        <p:spPr>
          <a:xfrm>
            <a:off x="1428750" y="1533913"/>
            <a:ext cx="7810500" cy="1139351"/>
          </a:xfrm>
          <a:prstGeom prst="roundRect">
            <a:avLst>
              <a:gd fmla="val 10097" name="adj"/>
            </a:avLst>
          </a:prstGeom>
          <a:noFill/>
          <a:ln cap="flat" cmpd="sng" w="381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5" name="Google Shape;1075;p63"/>
          <p:cNvSpPr/>
          <p:nvPr/>
        </p:nvSpPr>
        <p:spPr>
          <a:xfrm>
            <a:off x="1428750" y="2818281"/>
            <a:ext cx="7810500" cy="937804"/>
          </a:xfrm>
          <a:prstGeom prst="roundRect">
            <a:avLst>
              <a:gd fmla="val 10097" name="adj"/>
            </a:avLst>
          </a:prstGeom>
          <a:noFill/>
          <a:ln cap="flat" cmpd="sng" w="381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6" name="Google Shape;1076;p63"/>
          <p:cNvSpPr/>
          <p:nvPr/>
        </p:nvSpPr>
        <p:spPr>
          <a:xfrm>
            <a:off x="1333499" y="3951215"/>
            <a:ext cx="5295891" cy="393729"/>
          </a:xfrm>
          <a:prstGeom prst="roundRect">
            <a:avLst>
              <a:gd fmla="val 10097" name="adj"/>
            </a:avLst>
          </a:prstGeom>
          <a:noFill/>
          <a:ln cap="flat" cmpd="sng" w="38100">
            <a:solidFill>
              <a:srgbClr val="0000F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7" name="Google Shape;1077;p63"/>
          <p:cNvSpPr/>
          <p:nvPr/>
        </p:nvSpPr>
        <p:spPr>
          <a:xfrm>
            <a:off x="1333500" y="1429615"/>
            <a:ext cx="9516383" cy="2422687"/>
          </a:xfrm>
          <a:prstGeom prst="roundRect">
            <a:avLst>
              <a:gd fmla="val 4705" name="adj"/>
            </a:avLst>
          </a:prstGeom>
          <a:noFill/>
          <a:ln cap="flat" cmpd="sng" w="38100">
            <a:solidFill>
              <a:srgbClr val="0000F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8" name="Google Shape;1078;p63"/>
          <p:cNvSpPr txBox="1"/>
          <p:nvPr/>
        </p:nvSpPr>
        <p:spPr>
          <a:xfrm>
            <a:off x="6834412" y="6077376"/>
            <a:ext cx="51716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FF"/>
                </a:solidFill>
                <a:latin typeface="Microsoft JhengHei"/>
                <a:ea typeface="Microsoft JhengHei"/>
                <a:cs typeface="Microsoft JhengHei"/>
                <a:sym typeface="Microsoft JhengHei"/>
              </a:rPr>
              <a:t>這就是一串文字，無法真的呼叫函式</a:t>
            </a:r>
            <a:endParaRPr/>
          </a:p>
        </p:txBody>
      </p:sp>
      <p:sp>
        <p:nvSpPr>
          <p:cNvPr id="1079" name="Google Shape;1079;p63"/>
          <p:cNvSpPr txBox="1"/>
          <p:nvPr/>
        </p:nvSpPr>
        <p:spPr>
          <a:xfrm>
            <a:off x="1695450" y="612354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&lt;tool&gt;Temperature('高雄', '2025.03.10 14:00')&lt;/tool&gt;</a:t>
            </a:r>
            <a:endParaRPr/>
          </a:p>
        </p:txBody>
      </p:sp>
      <p:sp>
        <p:nvSpPr>
          <p:cNvPr id="1080" name="Google Shape;1080;p63"/>
          <p:cNvSpPr txBox="1"/>
          <p:nvPr/>
        </p:nvSpPr>
        <p:spPr>
          <a:xfrm>
            <a:off x="6215569" y="5119810"/>
            <a:ext cx="31517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gpt-4o-mini</a:t>
            </a:r>
            <a:endParaRPr sz="1800">
              <a:solidFill>
                <a:schemeClr val="dk1"/>
              </a:solidFill>
              <a:latin typeface="Calibri"/>
              <a:ea typeface="Calibri"/>
              <a:cs typeface="Calibri"/>
              <a:sym typeface="Calibri"/>
            </a:endParaRPr>
          </a:p>
        </p:txBody>
      </p:sp>
      <p:sp>
        <p:nvSpPr>
          <p:cNvPr id="1081" name="Google Shape;1081;p63"/>
          <p:cNvSpPr txBox="1"/>
          <p:nvPr/>
        </p:nvSpPr>
        <p:spPr>
          <a:xfrm>
            <a:off x="6739161" y="95855"/>
            <a:ext cx="55673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(使用工具的方法很多，這邊是只是一個通用的方法)</a:t>
            </a:r>
            <a:endParaRPr sz="1800">
              <a:solidFill>
                <a:schemeClr val="dk1"/>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如何打造 AI Agent? RL?</a:t>
            </a:r>
            <a:endParaRPr>
              <a:latin typeface="Microsoft JhengHei"/>
              <a:ea typeface="Microsoft JhengHei"/>
              <a:cs typeface="Microsoft JhengHei"/>
              <a:sym typeface="Microsoft JhengHei"/>
            </a:endParaRPr>
          </a:p>
        </p:txBody>
      </p:sp>
      <p:pic>
        <p:nvPicPr>
          <p:cNvPr id="178" name="Google Shape;178;p19"/>
          <p:cNvPicPr preferRelativeResize="0"/>
          <p:nvPr/>
        </p:nvPicPr>
        <p:blipFill rotWithShape="1">
          <a:blip r:embed="rId3">
            <a:alphaModFix/>
          </a:blip>
          <a:srcRect b="0" l="0" r="0" t="0"/>
          <a:stretch/>
        </p:blipFill>
        <p:spPr>
          <a:xfrm>
            <a:off x="2982042" y="3098163"/>
            <a:ext cx="1219200" cy="1219201"/>
          </a:xfrm>
          <a:prstGeom prst="rect">
            <a:avLst/>
          </a:prstGeom>
          <a:noFill/>
          <a:ln>
            <a:noFill/>
          </a:ln>
        </p:spPr>
      </p:pic>
      <p:pic>
        <p:nvPicPr>
          <p:cNvPr id="179" name="Google Shape;179;p19"/>
          <p:cNvPicPr preferRelativeResize="0"/>
          <p:nvPr/>
        </p:nvPicPr>
        <p:blipFill rotWithShape="1">
          <a:blip r:embed="rId4">
            <a:alphaModFix/>
          </a:blip>
          <a:srcRect b="0" l="0" r="0" t="0"/>
          <a:stretch/>
        </p:blipFill>
        <p:spPr>
          <a:xfrm>
            <a:off x="8295559" y="3098164"/>
            <a:ext cx="1219200" cy="1219200"/>
          </a:xfrm>
          <a:prstGeom prst="rect">
            <a:avLst/>
          </a:prstGeom>
          <a:noFill/>
          <a:ln>
            <a:noFill/>
          </a:ln>
        </p:spPr>
      </p:pic>
      <p:cxnSp>
        <p:nvCxnSpPr>
          <p:cNvPr id="180" name="Google Shape;180;p19"/>
          <p:cNvCxnSpPr/>
          <p:nvPr/>
        </p:nvCxnSpPr>
        <p:spPr>
          <a:xfrm>
            <a:off x="3616960" y="5466080"/>
            <a:ext cx="2021840" cy="0"/>
          </a:xfrm>
          <a:prstGeom prst="straightConnector1">
            <a:avLst/>
          </a:prstGeom>
          <a:noFill/>
          <a:ln cap="flat" cmpd="sng" w="57150">
            <a:solidFill>
              <a:schemeClr val="dk1"/>
            </a:solidFill>
            <a:prstDash val="solid"/>
            <a:miter lim="800000"/>
            <a:headEnd len="sm" w="sm" type="none"/>
            <a:tailEnd len="med" w="med" type="triangle"/>
          </a:ln>
        </p:spPr>
      </p:cxnSp>
      <p:cxnSp>
        <p:nvCxnSpPr>
          <p:cNvPr id="181" name="Google Shape;181;p19"/>
          <p:cNvCxnSpPr/>
          <p:nvPr/>
        </p:nvCxnSpPr>
        <p:spPr>
          <a:xfrm>
            <a:off x="3596640" y="4384040"/>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182" name="Google Shape;182;p19"/>
          <p:cNvCxnSpPr/>
          <p:nvPr/>
        </p:nvCxnSpPr>
        <p:spPr>
          <a:xfrm rot="10800000">
            <a:off x="8920480" y="4384040"/>
            <a:ext cx="0" cy="1082040"/>
          </a:xfrm>
          <a:prstGeom prst="straightConnector1">
            <a:avLst/>
          </a:prstGeom>
          <a:noFill/>
          <a:ln cap="flat" cmpd="sng" w="57150">
            <a:solidFill>
              <a:schemeClr val="dk1"/>
            </a:solidFill>
            <a:prstDash val="solid"/>
            <a:miter lim="800000"/>
            <a:headEnd len="sm" w="sm" type="none"/>
            <a:tailEnd len="med" w="med" type="triangle"/>
          </a:ln>
        </p:spPr>
      </p:cxnSp>
      <p:cxnSp>
        <p:nvCxnSpPr>
          <p:cNvPr id="183" name="Google Shape;183;p19"/>
          <p:cNvCxnSpPr/>
          <p:nvPr/>
        </p:nvCxnSpPr>
        <p:spPr>
          <a:xfrm rot="10800000">
            <a:off x="3616960" y="1757364"/>
            <a:ext cx="1746169" cy="0"/>
          </a:xfrm>
          <a:prstGeom prst="straightConnector1">
            <a:avLst/>
          </a:prstGeom>
          <a:noFill/>
          <a:ln cap="flat" cmpd="sng" w="57150">
            <a:solidFill>
              <a:schemeClr val="dk1"/>
            </a:solidFill>
            <a:prstDash val="solid"/>
            <a:miter lim="800000"/>
            <a:headEnd len="sm" w="sm" type="none"/>
            <a:tailEnd len="sm" w="sm" type="none"/>
          </a:ln>
        </p:spPr>
      </p:cxnSp>
      <p:cxnSp>
        <p:nvCxnSpPr>
          <p:cNvPr id="184" name="Google Shape;184;p19"/>
          <p:cNvCxnSpPr/>
          <p:nvPr/>
        </p:nvCxnSpPr>
        <p:spPr>
          <a:xfrm rot="10800000">
            <a:off x="8920480" y="1757364"/>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185" name="Google Shape;185;p19"/>
          <p:cNvCxnSpPr/>
          <p:nvPr/>
        </p:nvCxnSpPr>
        <p:spPr>
          <a:xfrm>
            <a:off x="3596640" y="1757364"/>
            <a:ext cx="0" cy="1082040"/>
          </a:xfrm>
          <a:prstGeom prst="straightConnector1">
            <a:avLst/>
          </a:prstGeom>
          <a:noFill/>
          <a:ln cap="flat" cmpd="sng" w="57150">
            <a:solidFill>
              <a:schemeClr val="dk1"/>
            </a:solidFill>
            <a:prstDash val="solid"/>
            <a:miter lim="800000"/>
            <a:headEnd len="sm" w="sm" type="none"/>
            <a:tailEnd len="med" w="med" type="triangle"/>
          </a:ln>
        </p:spPr>
      </p:cxnSp>
      <p:sp>
        <p:nvSpPr>
          <p:cNvPr id="186" name="Google Shape;186;p19"/>
          <p:cNvSpPr txBox="1"/>
          <p:nvPr/>
        </p:nvSpPr>
        <p:spPr>
          <a:xfrm>
            <a:off x="1328298" y="2839404"/>
            <a:ext cx="10160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cxnSp>
        <p:nvCxnSpPr>
          <p:cNvPr id="187" name="Google Shape;187;p19"/>
          <p:cNvCxnSpPr/>
          <p:nvPr/>
        </p:nvCxnSpPr>
        <p:spPr>
          <a:xfrm>
            <a:off x="2344298" y="3198168"/>
            <a:ext cx="503002" cy="230832"/>
          </a:xfrm>
          <a:prstGeom prst="straightConnector1">
            <a:avLst/>
          </a:prstGeom>
          <a:noFill/>
          <a:ln cap="flat" cmpd="sng" w="57150">
            <a:solidFill>
              <a:schemeClr val="dk1"/>
            </a:solidFill>
            <a:prstDash val="solid"/>
            <a:miter lim="800000"/>
            <a:headEnd len="sm" w="sm" type="none"/>
            <a:tailEnd len="med" w="med" type="triangle"/>
          </a:ln>
        </p:spPr>
      </p:cxnSp>
      <p:sp>
        <p:nvSpPr>
          <p:cNvPr id="188" name="Google Shape;188;p19"/>
          <p:cNvSpPr txBox="1"/>
          <p:nvPr/>
        </p:nvSpPr>
        <p:spPr>
          <a:xfrm>
            <a:off x="5273040" y="5235247"/>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a:t>
            </a:r>
            <a:endParaRPr sz="2400">
              <a:solidFill>
                <a:schemeClr val="dk1"/>
              </a:solidFill>
              <a:latin typeface="Calibri"/>
              <a:ea typeface="Calibri"/>
              <a:cs typeface="Calibri"/>
              <a:sym typeface="Calibri"/>
            </a:endParaRPr>
          </a:p>
        </p:txBody>
      </p:sp>
      <p:cxnSp>
        <p:nvCxnSpPr>
          <p:cNvPr id="189" name="Google Shape;189;p19"/>
          <p:cNvCxnSpPr/>
          <p:nvPr/>
        </p:nvCxnSpPr>
        <p:spPr>
          <a:xfrm rot="10800000">
            <a:off x="6873159" y="5466079"/>
            <a:ext cx="2027001" cy="0"/>
          </a:xfrm>
          <a:prstGeom prst="straightConnector1">
            <a:avLst/>
          </a:prstGeom>
          <a:noFill/>
          <a:ln cap="flat" cmpd="sng" w="57150">
            <a:solidFill>
              <a:schemeClr val="dk1"/>
            </a:solidFill>
            <a:prstDash val="solid"/>
            <a:miter lim="800000"/>
            <a:headEnd len="sm" w="sm" type="none"/>
            <a:tailEnd len="sm" w="sm" type="none"/>
          </a:ln>
        </p:spPr>
      </p:cxnSp>
      <p:sp>
        <p:nvSpPr>
          <p:cNvPr id="190" name="Google Shape;190;p19"/>
          <p:cNvSpPr txBox="1"/>
          <p:nvPr/>
        </p:nvSpPr>
        <p:spPr>
          <a:xfrm>
            <a:off x="1119977" y="3274844"/>
            <a:ext cx="12192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Microsoft JhengHei"/>
                <a:ea typeface="Microsoft JhengHei"/>
                <a:cs typeface="Microsoft JhengHei"/>
                <a:sym typeface="Microsoft JhengHei"/>
              </a:rPr>
              <a:t>贏棋</a:t>
            </a:r>
            <a:endParaRPr/>
          </a:p>
        </p:txBody>
      </p:sp>
      <p:pic>
        <p:nvPicPr>
          <p:cNvPr id="191" name="Google Shape;191;p19"/>
          <p:cNvPicPr preferRelativeResize="0"/>
          <p:nvPr/>
        </p:nvPicPr>
        <p:blipFill rotWithShape="1">
          <a:blip r:embed="rId5">
            <a:alphaModFix/>
          </a:blip>
          <a:srcRect b="0" l="0" r="0" t="0"/>
          <a:stretch/>
        </p:blipFill>
        <p:spPr>
          <a:xfrm>
            <a:off x="9103433" y="2946203"/>
            <a:ext cx="1969225" cy="1580611"/>
          </a:xfrm>
          <a:prstGeom prst="rect">
            <a:avLst/>
          </a:prstGeom>
          <a:noFill/>
          <a:ln>
            <a:noFill/>
          </a:ln>
        </p:spPr>
      </p:pic>
      <p:pic>
        <p:nvPicPr>
          <p:cNvPr id="192" name="Google Shape;192;p19"/>
          <p:cNvPicPr preferRelativeResize="0"/>
          <p:nvPr/>
        </p:nvPicPr>
        <p:blipFill rotWithShape="1">
          <a:blip r:embed="rId6">
            <a:alphaModFix/>
          </a:blip>
          <a:srcRect b="0" l="0" r="0" t="0"/>
          <a:stretch/>
        </p:blipFill>
        <p:spPr>
          <a:xfrm>
            <a:off x="5581528" y="2038359"/>
            <a:ext cx="1172381" cy="1172381"/>
          </a:xfrm>
          <a:prstGeom prst="rect">
            <a:avLst/>
          </a:prstGeom>
          <a:noFill/>
          <a:ln>
            <a:noFill/>
          </a:ln>
        </p:spPr>
      </p:pic>
      <p:cxnSp>
        <p:nvCxnSpPr>
          <p:cNvPr id="193" name="Google Shape;193;p19"/>
          <p:cNvCxnSpPr/>
          <p:nvPr/>
        </p:nvCxnSpPr>
        <p:spPr>
          <a:xfrm flipH="1" rot="10800000">
            <a:off x="2448572" y="4188732"/>
            <a:ext cx="602119" cy="390616"/>
          </a:xfrm>
          <a:prstGeom prst="straightConnector1">
            <a:avLst/>
          </a:prstGeom>
          <a:noFill/>
          <a:ln cap="flat" cmpd="sng" w="57150">
            <a:solidFill>
              <a:schemeClr val="dk1"/>
            </a:solidFill>
            <a:prstDash val="dot"/>
            <a:miter lim="800000"/>
            <a:headEnd len="sm" w="sm" type="none"/>
            <a:tailEnd len="med" w="med" type="triangle"/>
          </a:ln>
        </p:spPr>
      </p:cxnSp>
      <p:sp>
        <p:nvSpPr>
          <p:cNvPr id="194" name="Google Shape;194;p19"/>
          <p:cNvSpPr txBox="1"/>
          <p:nvPr/>
        </p:nvSpPr>
        <p:spPr>
          <a:xfrm>
            <a:off x="821361" y="4657742"/>
            <a:ext cx="270597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RL: Learn to Maximize Reward </a:t>
            </a:r>
            <a:endParaRPr sz="2400">
              <a:solidFill>
                <a:schemeClr val="dk1"/>
              </a:solidFill>
              <a:latin typeface="Calibri"/>
              <a:ea typeface="Calibri"/>
              <a:cs typeface="Calibri"/>
              <a:sym typeface="Calibri"/>
            </a:endParaRPr>
          </a:p>
        </p:txBody>
      </p:sp>
      <p:cxnSp>
        <p:nvCxnSpPr>
          <p:cNvPr id="195" name="Google Shape;195;p19"/>
          <p:cNvCxnSpPr/>
          <p:nvPr/>
        </p:nvCxnSpPr>
        <p:spPr>
          <a:xfrm rot="10800000">
            <a:off x="4490044" y="3736508"/>
            <a:ext cx="3663356" cy="0"/>
          </a:xfrm>
          <a:prstGeom prst="straightConnector1">
            <a:avLst/>
          </a:prstGeom>
          <a:noFill/>
          <a:ln cap="flat" cmpd="sng" w="57150">
            <a:solidFill>
              <a:schemeClr val="dk1"/>
            </a:solidFill>
            <a:prstDash val="solid"/>
            <a:miter lim="800000"/>
            <a:headEnd len="sm" w="sm" type="none"/>
            <a:tailEnd len="med" w="med" type="triangle"/>
          </a:ln>
        </p:spPr>
      </p:cxnSp>
      <p:sp>
        <p:nvSpPr>
          <p:cNvPr id="196" name="Google Shape;196;p19"/>
          <p:cNvSpPr txBox="1"/>
          <p:nvPr/>
        </p:nvSpPr>
        <p:spPr>
          <a:xfrm>
            <a:off x="5149757" y="3784787"/>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Reward</a:t>
            </a:r>
            <a:endParaRPr sz="2400">
              <a:solidFill>
                <a:schemeClr val="dk1"/>
              </a:solidFill>
              <a:latin typeface="Calibri"/>
              <a:ea typeface="Calibri"/>
              <a:cs typeface="Calibri"/>
              <a:sym typeface="Calibri"/>
            </a:endParaRPr>
          </a:p>
        </p:txBody>
      </p:sp>
      <p:sp>
        <p:nvSpPr>
          <p:cNvPr id="197" name="Google Shape;197;p19"/>
          <p:cNvSpPr txBox="1"/>
          <p:nvPr/>
        </p:nvSpPr>
        <p:spPr>
          <a:xfrm>
            <a:off x="8305800" y="146983"/>
            <a:ext cx="6096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(RL: Reinforcement Learning) </a:t>
            </a:r>
            <a:endParaRPr sz="2400">
              <a:solidFill>
                <a:schemeClr val="dk1"/>
              </a:solidFill>
              <a:latin typeface="Calibri"/>
              <a:ea typeface="Calibri"/>
              <a:cs typeface="Calibri"/>
              <a:sym typeface="Calibri"/>
            </a:endParaRPr>
          </a:p>
        </p:txBody>
      </p:sp>
      <p:sp>
        <p:nvSpPr>
          <p:cNvPr id="198" name="Google Shape;198;p19"/>
          <p:cNvSpPr txBox="1"/>
          <p:nvPr/>
        </p:nvSpPr>
        <p:spPr>
          <a:xfrm>
            <a:off x="4896485" y="4869804"/>
            <a:ext cx="2724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“5-5”</a:t>
            </a:r>
            <a:endParaRPr sz="2400">
              <a:solidFill>
                <a:schemeClr val="dk1"/>
              </a:solidFill>
              <a:latin typeface="Calibri"/>
              <a:ea typeface="Calibri"/>
              <a:cs typeface="Calibri"/>
              <a:sym typeface="Calibri"/>
            </a:endParaRPr>
          </a:p>
        </p:txBody>
      </p:sp>
      <p:sp>
        <p:nvSpPr>
          <p:cNvPr id="199" name="Google Shape;199;p19"/>
          <p:cNvSpPr txBox="1"/>
          <p:nvPr/>
        </p:nvSpPr>
        <p:spPr>
          <a:xfrm>
            <a:off x="1229902" y="5976022"/>
            <a:ext cx="98107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侷限：需要為了每一個任務以 RL 訓練模型</a:t>
            </a:r>
            <a:endParaRPr/>
          </a:p>
        </p:txBody>
      </p:sp>
      <p:sp>
        <p:nvSpPr>
          <p:cNvPr id="200" name="Google Shape;200;p19"/>
          <p:cNvSpPr txBox="1"/>
          <p:nvPr/>
        </p:nvSpPr>
        <p:spPr>
          <a:xfrm>
            <a:off x="5245674" y="1499460"/>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Observation</a:t>
            </a:r>
            <a:endParaRPr sz="2400">
              <a:solidFill>
                <a:schemeClr val="dk1"/>
              </a:solidFill>
              <a:latin typeface="Calibri"/>
              <a:ea typeface="Calibri"/>
              <a:cs typeface="Calibri"/>
              <a:sym typeface="Calibri"/>
            </a:endParaRPr>
          </a:p>
        </p:txBody>
      </p:sp>
      <p:cxnSp>
        <p:nvCxnSpPr>
          <p:cNvPr id="201" name="Google Shape;201;p19"/>
          <p:cNvCxnSpPr/>
          <p:nvPr/>
        </p:nvCxnSpPr>
        <p:spPr>
          <a:xfrm rot="10800000">
            <a:off x="7121464" y="1757363"/>
            <a:ext cx="1754485" cy="0"/>
          </a:xfrm>
          <a:prstGeom prst="straightConnector1">
            <a:avLst/>
          </a:prstGeom>
          <a:noFill/>
          <a:ln cap="flat" cmpd="sng" w="57150">
            <a:solidFill>
              <a:schemeClr val="dk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64"/>
          <p:cNvSpPr/>
          <p:nvPr/>
        </p:nvSpPr>
        <p:spPr>
          <a:xfrm>
            <a:off x="6796413" y="4166382"/>
            <a:ext cx="3060824" cy="365465"/>
          </a:xfrm>
          <a:prstGeom prst="roundRect">
            <a:avLst>
              <a:gd fmla="val 16667"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Microsoft JhengHei"/>
              <a:ea typeface="Microsoft JhengHei"/>
              <a:cs typeface="Microsoft JhengHei"/>
              <a:sym typeface="Microsoft JhengHei"/>
            </a:endParaRPr>
          </a:p>
        </p:txBody>
      </p:sp>
      <p:sp>
        <p:nvSpPr>
          <p:cNvPr id="1088" name="Google Shape;1088;p64"/>
          <p:cNvSpPr/>
          <p:nvPr/>
        </p:nvSpPr>
        <p:spPr>
          <a:xfrm>
            <a:off x="1618880" y="4176513"/>
            <a:ext cx="5155433" cy="365465"/>
          </a:xfrm>
          <a:prstGeom prst="roundRect">
            <a:avLst>
              <a:gd fmla="val 16667"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Microsoft JhengHei"/>
              <a:ea typeface="Microsoft JhengHei"/>
              <a:cs typeface="Microsoft JhengHei"/>
              <a:sym typeface="Microsoft JhengHei"/>
            </a:endParaRPr>
          </a:p>
        </p:txBody>
      </p:sp>
      <p:sp>
        <p:nvSpPr>
          <p:cNvPr id="1089" name="Google Shape;1089;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如何使用工具</a:t>
            </a:r>
            <a:endParaRPr/>
          </a:p>
        </p:txBody>
      </p:sp>
      <p:sp>
        <p:nvSpPr>
          <p:cNvPr id="1090" name="Google Shape;1090;p64"/>
          <p:cNvSpPr/>
          <p:nvPr/>
        </p:nvSpPr>
        <p:spPr>
          <a:xfrm>
            <a:off x="4943475" y="2841797"/>
            <a:ext cx="1228725" cy="918462"/>
          </a:xfrm>
          <a:prstGeom prst="roundRect">
            <a:avLst>
              <a:gd fmla="val 16667" name="adj"/>
            </a:avLst>
          </a:prstGeom>
          <a:gradFill>
            <a:gsLst>
              <a:gs pos="0">
                <a:srgbClr val="B0CAE9"/>
              </a:gs>
              <a:gs pos="50000">
                <a:srgbClr val="A1C1E4"/>
              </a:gs>
              <a:gs pos="100000">
                <a:srgbClr val="90B8E4"/>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語言</a:t>
            </a:r>
            <a:endParaRPr sz="2400">
              <a:solidFill>
                <a:schemeClr val="dk1"/>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模型</a:t>
            </a:r>
            <a:endParaRPr/>
          </a:p>
        </p:txBody>
      </p:sp>
      <p:sp>
        <p:nvSpPr>
          <p:cNvPr id="1091" name="Google Shape;1091;p64"/>
          <p:cNvSpPr txBox="1"/>
          <p:nvPr/>
        </p:nvSpPr>
        <p:spPr>
          <a:xfrm>
            <a:off x="1485900" y="1969012"/>
            <a:ext cx="76771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2025 年 3 月 10 日那天下午 2:00 ，高雄氣溫如何</a:t>
            </a:r>
            <a:endParaRPr/>
          </a:p>
        </p:txBody>
      </p:sp>
      <p:sp>
        <p:nvSpPr>
          <p:cNvPr id="1092" name="Google Shape;1092;p64"/>
          <p:cNvSpPr txBox="1"/>
          <p:nvPr/>
        </p:nvSpPr>
        <p:spPr>
          <a:xfrm>
            <a:off x="1695450" y="414234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&lt;tool&gt;Temperature('高雄', '2025.03.10 14:00')&lt;/tool&gt;</a:t>
            </a:r>
            <a:endParaRPr/>
          </a:p>
        </p:txBody>
      </p:sp>
      <p:cxnSp>
        <p:nvCxnSpPr>
          <p:cNvPr id="1093" name="Google Shape;1093;p64"/>
          <p:cNvCxnSpPr>
            <a:stCxn id="1090" idx="2"/>
          </p:cNvCxnSpPr>
          <p:nvPr/>
        </p:nvCxnSpPr>
        <p:spPr>
          <a:xfrm>
            <a:off x="5557838" y="3760259"/>
            <a:ext cx="0" cy="384000"/>
          </a:xfrm>
          <a:prstGeom prst="straightConnector1">
            <a:avLst/>
          </a:prstGeom>
          <a:noFill/>
          <a:ln cap="flat" cmpd="sng" w="38100">
            <a:solidFill>
              <a:schemeClr val="dk1"/>
            </a:solidFill>
            <a:prstDash val="solid"/>
            <a:miter lim="800000"/>
            <a:headEnd len="sm" w="sm" type="none"/>
            <a:tailEnd len="med" w="med" type="triangle"/>
          </a:ln>
        </p:spPr>
      </p:cxnSp>
      <p:cxnSp>
        <p:nvCxnSpPr>
          <p:cNvPr id="1094" name="Google Shape;1094;p64"/>
          <p:cNvCxnSpPr/>
          <p:nvPr/>
        </p:nvCxnSpPr>
        <p:spPr>
          <a:xfrm flipH="1">
            <a:off x="5567361" y="2410790"/>
            <a:ext cx="1" cy="383961"/>
          </a:xfrm>
          <a:prstGeom prst="straightConnector1">
            <a:avLst/>
          </a:prstGeom>
          <a:noFill/>
          <a:ln cap="flat" cmpd="sng" w="38100">
            <a:solidFill>
              <a:schemeClr val="dk1"/>
            </a:solidFill>
            <a:prstDash val="solid"/>
            <a:miter lim="800000"/>
            <a:headEnd len="sm" w="sm" type="none"/>
            <a:tailEnd len="med" w="med" type="triangle"/>
          </a:ln>
        </p:spPr>
      </p:cxnSp>
      <p:sp>
        <p:nvSpPr>
          <p:cNvPr id="1095" name="Google Shape;1095;p64"/>
          <p:cNvSpPr txBox="1"/>
          <p:nvPr/>
        </p:nvSpPr>
        <p:spPr>
          <a:xfrm>
            <a:off x="6624640" y="1930912"/>
            <a:ext cx="22188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FF"/>
                </a:solidFill>
                <a:latin typeface="Microsoft JhengHei"/>
                <a:ea typeface="Microsoft JhengHei"/>
                <a:cs typeface="Microsoft JhengHei"/>
                <a:sym typeface="Microsoft JhengHei"/>
              </a:rPr>
              <a:t>User Prompt</a:t>
            </a:r>
            <a:endParaRPr b="1" sz="2400">
              <a:solidFill>
                <a:srgbClr val="0000FF"/>
              </a:solidFill>
              <a:latin typeface="Microsoft JhengHei"/>
              <a:ea typeface="Microsoft JhengHei"/>
              <a:cs typeface="Microsoft JhengHei"/>
              <a:sym typeface="Microsoft JhengHei"/>
            </a:endParaRPr>
          </a:p>
        </p:txBody>
      </p:sp>
      <p:sp>
        <p:nvSpPr>
          <p:cNvPr id="1096" name="Google Shape;1096;p64"/>
          <p:cNvSpPr txBox="1"/>
          <p:nvPr/>
        </p:nvSpPr>
        <p:spPr>
          <a:xfrm>
            <a:off x="6624640" y="1371337"/>
            <a:ext cx="28357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FF"/>
                </a:solidFill>
                <a:latin typeface="Microsoft JhengHei"/>
                <a:ea typeface="Microsoft JhengHei"/>
                <a:cs typeface="Microsoft JhengHei"/>
                <a:sym typeface="Microsoft JhengHei"/>
              </a:rPr>
              <a:t>System Prompt</a:t>
            </a:r>
            <a:endParaRPr b="1" sz="2400">
              <a:solidFill>
                <a:srgbClr val="0000FF"/>
              </a:solidFill>
              <a:latin typeface="Microsoft JhengHei"/>
              <a:ea typeface="Microsoft JhengHei"/>
              <a:cs typeface="Microsoft JhengHei"/>
              <a:sym typeface="Microsoft JhengHei"/>
            </a:endParaRPr>
          </a:p>
        </p:txBody>
      </p:sp>
      <p:sp>
        <p:nvSpPr>
          <p:cNvPr id="1097" name="Google Shape;1097;p64"/>
          <p:cNvSpPr/>
          <p:nvPr/>
        </p:nvSpPr>
        <p:spPr>
          <a:xfrm>
            <a:off x="1333499" y="1970015"/>
            <a:ext cx="5295891" cy="393729"/>
          </a:xfrm>
          <a:prstGeom prst="roundRect">
            <a:avLst>
              <a:gd fmla="val 10097" name="adj"/>
            </a:avLst>
          </a:prstGeom>
          <a:noFill/>
          <a:ln cap="flat" cmpd="sng" w="38100">
            <a:solidFill>
              <a:srgbClr val="0000F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8" name="Google Shape;1098;p64"/>
          <p:cNvSpPr/>
          <p:nvPr/>
        </p:nvSpPr>
        <p:spPr>
          <a:xfrm>
            <a:off x="1333501" y="1371337"/>
            <a:ext cx="5291140" cy="461665"/>
          </a:xfrm>
          <a:prstGeom prst="roundRect">
            <a:avLst>
              <a:gd fmla="val 4705" name="adj"/>
            </a:avLst>
          </a:prstGeom>
          <a:noFill/>
          <a:ln cap="flat" cmpd="sng" w="38100">
            <a:solidFill>
              <a:srgbClr val="0000F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9" name="Google Shape;1099;p64"/>
          <p:cNvSpPr txBox="1"/>
          <p:nvPr/>
        </p:nvSpPr>
        <p:spPr>
          <a:xfrm>
            <a:off x="1490435" y="1405538"/>
            <a:ext cx="50119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工具使用方式 ……</a:t>
            </a:r>
            <a:endParaRPr sz="1800">
              <a:solidFill>
                <a:schemeClr val="dk1"/>
              </a:solidFill>
              <a:latin typeface="Calibri"/>
              <a:ea typeface="Calibri"/>
              <a:cs typeface="Calibri"/>
              <a:sym typeface="Calibri"/>
            </a:endParaRPr>
          </a:p>
        </p:txBody>
      </p:sp>
      <p:sp>
        <p:nvSpPr>
          <p:cNvPr id="1100" name="Google Shape;1100;p64"/>
          <p:cNvSpPr txBox="1"/>
          <p:nvPr/>
        </p:nvSpPr>
        <p:spPr>
          <a:xfrm>
            <a:off x="6774321" y="4150325"/>
            <a:ext cx="3245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&lt;output&gt;攝氏 32 度&lt;/output&gt;</a:t>
            </a:r>
            <a:endParaRPr/>
          </a:p>
        </p:txBody>
      </p:sp>
      <p:sp>
        <p:nvSpPr>
          <p:cNvPr id="1101" name="Google Shape;1101;p64"/>
          <p:cNvSpPr txBox="1"/>
          <p:nvPr/>
        </p:nvSpPr>
        <p:spPr>
          <a:xfrm>
            <a:off x="646680" y="3631480"/>
            <a:ext cx="2659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不需要呈現給使用者看</a:t>
            </a:r>
            <a:endParaRPr/>
          </a:p>
        </p:txBody>
      </p:sp>
      <p:sp>
        <p:nvSpPr>
          <p:cNvPr id="1102" name="Google Shape;1102;p64"/>
          <p:cNvSpPr txBox="1"/>
          <p:nvPr/>
        </p:nvSpPr>
        <p:spPr>
          <a:xfrm>
            <a:off x="1199924" y="5065470"/>
            <a:ext cx="1796144"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Microsoft JhengHei"/>
                <a:ea typeface="Microsoft JhengHei"/>
                <a:cs typeface="Microsoft JhengHei"/>
                <a:sym typeface="Microsoft JhengHei"/>
              </a:rPr>
              <a:t>Agent 開發者</a:t>
            </a:r>
            <a:endParaRPr sz="18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rPr lang="en-US" sz="1800">
                <a:solidFill>
                  <a:schemeClr val="dk1"/>
                </a:solidFill>
                <a:latin typeface="Microsoft JhengHei"/>
                <a:ea typeface="Microsoft JhengHei"/>
                <a:cs typeface="Microsoft JhengHei"/>
                <a:sym typeface="Microsoft JhengHei"/>
              </a:rPr>
              <a:t>先設定好的流程</a:t>
            </a:r>
            <a:endParaRPr/>
          </a:p>
        </p:txBody>
      </p:sp>
      <p:sp>
        <p:nvSpPr>
          <p:cNvPr id="1103" name="Google Shape;1103;p64"/>
          <p:cNvSpPr/>
          <p:nvPr/>
        </p:nvSpPr>
        <p:spPr>
          <a:xfrm>
            <a:off x="3083379" y="5136964"/>
            <a:ext cx="2241096" cy="554303"/>
          </a:xfrm>
          <a:prstGeom prst="roundRect">
            <a:avLst>
              <a:gd fmla="val 16667"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Temperature</a:t>
            </a:r>
            <a:endParaRPr sz="2400">
              <a:solidFill>
                <a:schemeClr val="dk1"/>
              </a:solidFill>
              <a:latin typeface="Microsoft JhengHei"/>
              <a:ea typeface="Microsoft JhengHei"/>
              <a:cs typeface="Microsoft JhengHei"/>
              <a:sym typeface="Microsoft JhengHei"/>
            </a:endParaRPr>
          </a:p>
        </p:txBody>
      </p:sp>
      <p:cxnSp>
        <p:nvCxnSpPr>
          <p:cNvPr id="1104" name="Google Shape;1104;p64"/>
          <p:cNvCxnSpPr/>
          <p:nvPr/>
        </p:nvCxnSpPr>
        <p:spPr>
          <a:xfrm flipH="1">
            <a:off x="4212543" y="4709461"/>
            <a:ext cx="1" cy="383961"/>
          </a:xfrm>
          <a:prstGeom prst="straightConnector1">
            <a:avLst/>
          </a:prstGeom>
          <a:noFill/>
          <a:ln cap="flat" cmpd="sng" w="38100">
            <a:solidFill>
              <a:schemeClr val="dk1"/>
            </a:solidFill>
            <a:prstDash val="solid"/>
            <a:miter lim="800000"/>
            <a:headEnd len="sm" w="sm" type="none"/>
            <a:tailEnd len="med" w="med" type="triangle"/>
          </a:ln>
        </p:spPr>
      </p:cxnSp>
      <p:sp>
        <p:nvSpPr>
          <p:cNvPr id="1105" name="Google Shape;1105;p64"/>
          <p:cNvSpPr/>
          <p:nvPr/>
        </p:nvSpPr>
        <p:spPr>
          <a:xfrm rot="5400000">
            <a:off x="4078269" y="2732611"/>
            <a:ext cx="274224" cy="3761236"/>
          </a:xfrm>
          <a:prstGeom prst="rightBrace">
            <a:avLst>
              <a:gd fmla="val 39564" name="adj1"/>
              <a:gd fmla="val 50000" name="adj2"/>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64"/>
          <p:cNvSpPr/>
          <p:nvPr/>
        </p:nvSpPr>
        <p:spPr>
          <a:xfrm rot="5400000">
            <a:off x="8152662" y="4044975"/>
            <a:ext cx="250944" cy="1130760"/>
          </a:xfrm>
          <a:prstGeom prst="rightBrace">
            <a:avLst>
              <a:gd fmla="val 39564" name="adj1"/>
              <a:gd fmla="val 50000" name="adj2"/>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64"/>
          <p:cNvSpPr txBox="1"/>
          <p:nvPr/>
        </p:nvSpPr>
        <p:spPr>
          <a:xfrm>
            <a:off x="7708392" y="3624422"/>
            <a:ext cx="2659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不需要呈現給使用者看</a:t>
            </a:r>
            <a:endParaRPr/>
          </a:p>
        </p:txBody>
      </p:sp>
      <p:cxnSp>
        <p:nvCxnSpPr>
          <p:cNvPr id="1108" name="Google Shape;1108;p64"/>
          <p:cNvCxnSpPr/>
          <p:nvPr/>
        </p:nvCxnSpPr>
        <p:spPr>
          <a:xfrm rot="10800000">
            <a:off x="8278133" y="4721313"/>
            <a:ext cx="0" cy="688315"/>
          </a:xfrm>
          <a:prstGeom prst="straightConnector1">
            <a:avLst/>
          </a:prstGeom>
          <a:noFill/>
          <a:ln cap="flat" cmpd="sng" w="38100">
            <a:solidFill>
              <a:schemeClr val="dk1"/>
            </a:solidFill>
            <a:prstDash val="solid"/>
            <a:miter lim="800000"/>
            <a:headEnd len="sm" w="sm" type="none"/>
            <a:tailEnd len="med" w="med" type="triangle"/>
          </a:ln>
        </p:spPr>
      </p:cxnSp>
      <p:cxnSp>
        <p:nvCxnSpPr>
          <p:cNvPr id="1109" name="Google Shape;1109;p64"/>
          <p:cNvCxnSpPr/>
          <p:nvPr/>
        </p:nvCxnSpPr>
        <p:spPr>
          <a:xfrm>
            <a:off x="5343524" y="5409628"/>
            <a:ext cx="2934611" cy="1"/>
          </a:xfrm>
          <a:prstGeom prst="straightConnector1">
            <a:avLst/>
          </a:prstGeom>
          <a:noFill/>
          <a:ln cap="flat" cmpd="sng" w="38100">
            <a:solidFill>
              <a:schemeClr val="dk1"/>
            </a:solidFill>
            <a:prstDash val="solid"/>
            <a:miter lim="800000"/>
            <a:headEnd len="sm" w="sm" type="none"/>
            <a:tailEnd len="sm" w="sm" type="none"/>
          </a:ln>
        </p:spPr>
      </p:cxnSp>
      <p:cxnSp>
        <p:nvCxnSpPr>
          <p:cNvPr id="1110" name="Google Shape;1110;p64"/>
          <p:cNvCxnSpPr/>
          <p:nvPr/>
        </p:nvCxnSpPr>
        <p:spPr>
          <a:xfrm rot="10800000">
            <a:off x="1753222" y="3956532"/>
            <a:ext cx="322603" cy="253549"/>
          </a:xfrm>
          <a:prstGeom prst="straightConnector1">
            <a:avLst/>
          </a:prstGeom>
          <a:noFill/>
          <a:ln cap="flat" cmpd="sng" w="38100">
            <a:solidFill>
              <a:schemeClr val="dk1"/>
            </a:solidFill>
            <a:prstDash val="dot"/>
            <a:miter lim="800000"/>
            <a:headEnd len="sm" w="sm" type="none"/>
            <a:tailEnd len="med" w="med" type="triangle"/>
          </a:ln>
        </p:spPr>
      </p:cxnSp>
      <p:cxnSp>
        <p:nvCxnSpPr>
          <p:cNvPr id="1111" name="Google Shape;1111;p64"/>
          <p:cNvCxnSpPr/>
          <p:nvPr/>
        </p:nvCxnSpPr>
        <p:spPr>
          <a:xfrm flipH="1" rot="10800000">
            <a:off x="7326256" y="3903677"/>
            <a:ext cx="407821" cy="284027"/>
          </a:xfrm>
          <a:prstGeom prst="straightConnector1">
            <a:avLst/>
          </a:prstGeom>
          <a:noFill/>
          <a:ln cap="flat" cmpd="sng" w="38100">
            <a:solidFill>
              <a:schemeClr val="dk1"/>
            </a:solidFill>
            <a:prstDash val="dot"/>
            <a:miter lim="800000"/>
            <a:headEnd len="sm" w="sm" type="none"/>
            <a:tailEnd len="med" w="med" type="triangle"/>
          </a:ln>
        </p:spPr>
      </p:cxnSp>
      <p:sp>
        <p:nvSpPr>
          <p:cNvPr id="1112" name="Google Shape;1112;p64"/>
          <p:cNvSpPr txBox="1"/>
          <p:nvPr/>
        </p:nvSpPr>
        <p:spPr>
          <a:xfrm>
            <a:off x="3726313" y="602358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2025 年 3 月 10 日下午 2:00，高雄的氣溫為攝氏32度。</a:t>
            </a:r>
            <a:endParaRPr/>
          </a:p>
        </p:txBody>
      </p:sp>
      <p:sp>
        <p:nvSpPr>
          <p:cNvPr id="1113" name="Google Shape;1113;p64"/>
          <p:cNvSpPr txBox="1"/>
          <p:nvPr/>
        </p:nvSpPr>
        <p:spPr>
          <a:xfrm>
            <a:off x="1534527" y="6023582"/>
            <a:ext cx="25936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(繼續去做接龍 ……)</a:t>
            </a:r>
            <a:endParaRPr sz="1800">
              <a:solidFill>
                <a:schemeClr val="dk1"/>
              </a:solidFill>
              <a:latin typeface="Calibri"/>
              <a:ea typeface="Calibri"/>
              <a:cs typeface="Calibri"/>
              <a:sym typeface="Calibri"/>
            </a:endParaRPr>
          </a:p>
        </p:txBody>
      </p:sp>
      <p:sp>
        <p:nvSpPr>
          <p:cNvPr id="1114" name="Google Shape;1114;p64"/>
          <p:cNvSpPr txBox="1"/>
          <p:nvPr/>
        </p:nvSpPr>
        <p:spPr>
          <a:xfrm>
            <a:off x="9537877" y="5500563"/>
            <a:ext cx="2659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使用者看到的輸出</a:t>
            </a:r>
            <a:endParaRPr/>
          </a:p>
        </p:txBody>
      </p:sp>
      <p:cxnSp>
        <p:nvCxnSpPr>
          <p:cNvPr id="1115" name="Google Shape;1115;p64"/>
          <p:cNvCxnSpPr/>
          <p:nvPr/>
        </p:nvCxnSpPr>
        <p:spPr>
          <a:xfrm flipH="1" rot="10800000">
            <a:off x="9038263" y="5714279"/>
            <a:ext cx="497962" cy="280253"/>
          </a:xfrm>
          <a:prstGeom prst="straightConnector1">
            <a:avLst/>
          </a:prstGeom>
          <a:noFill/>
          <a:ln cap="flat" cmpd="sng" w="38100">
            <a:solidFill>
              <a:schemeClr val="dk1"/>
            </a:solidFill>
            <a:prstDash val="dot"/>
            <a:miter lim="800000"/>
            <a:headEnd len="sm" w="sm" type="none"/>
            <a:tailEnd len="med" w="med" type="triangle"/>
          </a:ln>
        </p:spPr>
      </p:cxnSp>
      <p:sp>
        <p:nvSpPr>
          <p:cNvPr id="1116" name="Google Shape;1116;p64"/>
          <p:cNvSpPr txBox="1"/>
          <p:nvPr/>
        </p:nvSpPr>
        <p:spPr>
          <a:xfrm>
            <a:off x="6215569" y="3075561"/>
            <a:ext cx="31517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gpt-4o-mini</a:t>
            </a:r>
            <a:endParaRPr sz="1800">
              <a:solidFill>
                <a:schemeClr val="dk1"/>
              </a:solidFill>
              <a:latin typeface="Calibri"/>
              <a:ea typeface="Calibri"/>
              <a:cs typeface="Calibri"/>
              <a:sym typeface="Calibri"/>
            </a:endParaRPr>
          </a:p>
        </p:txBody>
      </p:sp>
      <p:sp>
        <p:nvSpPr>
          <p:cNvPr id="1117" name="Google Shape;1117;p64"/>
          <p:cNvSpPr txBox="1"/>
          <p:nvPr/>
        </p:nvSpPr>
        <p:spPr>
          <a:xfrm>
            <a:off x="6739161" y="95855"/>
            <a:ext cx="55673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(使用工具的方法很多，這邊是只是一個通用的方法)</a:t>
            </a:r>
            <a:endParaRPr sz="1800">
              <a:solidFill>
                <a:schemeClr val="dk1"/>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最常使用的工具：搜尋引擎</a:t>
            </a:r>
            <a:endParaRPr/>
          </a:p>
        </p:txBody>
      </p:sp>
      <p:sp>
        <p:nvSpPr>
          <p:cNvPr id="1123" name="Google Shape;1123;p65"/>
          <p:cNvSpPr txBox="1"/>
          <p:nvPr/>
        </p:nvSpPr>
        <p:spPr>
          <a:xfrm>
            <a:off x="4318573" y="1302405"/>
            <a:ext cx="7451388"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dk1"/>
                </a:solidFill>
                <a:latin typeface="Calibri"/>
                <a:ea typeface="Calibri"/>
                <a:cs typeface="Calibri"/>
                <a:sym typeface="Calibri"/>
              </a:rPr>
              <a:t>Retrieval Augmented Generation (RAG)</a:t>
            </a:r>
            <a:endParaRPr b="1" sz="2800">
              <a:solidFill>
                <a:schemeClr val="dk1"/>
              </a:solidFill>
              <a:latin typeface="Calibri"/>
              <a:ea typeface="Calibri"/>
              <a:cs typeface="Calibri"/>
              <a:sym typeface="Calibri"/>
            </a:endParaRPr>
          </a:p>
        </p:txBody>
      </p:sp>
      <p:pic>
        <p:nvPicPr>
          <p:cNvPr id="1124" name="Google Shape;1124;p65"/>
          <p:cNvPicPr preferRelativeResize="0"/>
          <p:nvPr/>
        </p:nvPicPr>
        <p:blipFill rotWithShape="1">
          <a:blip r:embed="rId3">
            <a:alphaModFix/>
          </a:blip>
          <a:srcRect b="0" l="0" r="0" t="0"/>
          <a:stretch/>
        </p:blipFill>
        <p:spPr>
          <a:xfrm>
            <a:off x="2043858" y="2030333"/>
            <a:ext cx="8104284" cy="433298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125" name="Google Shape;1125;p65"/>
          <p:cNvSpPr/>
          <p:nvPr/>
        </p:nvSpPr>
        <p:spPr>
          <a:xfrm>
            <a:off x="3467100" y="4448175"/>
            <a:ext cx="1362075" cy="333375"/>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使用其他 AI 作為工具 </a:t>
            </a:r>
            <a:endParaRPr/>
          </a:p>
        </p:txBody>
      </p:sp>
      <p:sp>
        <p:nvSpPr>
          <p:cNvPr id="1132" name="Google Shape;1132;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133" name="Google Shape;1133;p66"/>
          <p:cNvSpPr/>
          <p:nvPr/>
        </p:nvSpPr>
        <p:spPr>
          <a:xfrm>
            <a:off x="6096000" y="2014945"/>
            <a:ext cx="1693981" cy="1097684"/>
          </a:xfrm>
          <a:prstGeom prst="roundRect">
            <a:avLst>
              <a:gd fmla="val 16667" name="adj"/>
            </a:avLst>
          </a:prstGeom>
          <a:solidFill>
            <a:srgbClr val="D8E2F3"/>
          </a:solidFill>
          <a:ln cap="flat" cmpd="sng" w="571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Microsoft JhengHei"/>
              <a:buNone/>
            </a:pPr>
            <a:r>
              <a:rPr b="0" i="0" lang="en-US" sz="2400" u="none" cap="none" strike="noStrike">
                <a:solidFill>
                  <a:srgbClr val="000000"/>
                </a:solidFill>
                <a:latin typeface="Microsoft JhengHei"/>
                <a:ea typeface="Microsoft JhengHei"/>
                <a:cs typeface="Microsoft JhengHei"/>
                <a:sym typeface="Microsoft JhengHei"/>
              </a:rPr>
              <a:t>語言</a:t>
            </a:r>
            <a:endParaRPr b="0" i="0" sz="2400" u="none" cap="none" strike="noStrike">
              <a:solidFill>
                <a:srgbClr val="000000"/>
              </a:solidFill>
              <a:latin typeface="Microsoft JhengHei"/>
              <a:ea typeface="Microsoft JhengHei"/>
              <a:cs typeface="Microsoft JhengHei"/>
              <a:sym typeface="Microsoft JhengHei"/>
            </a:endParaRPr>
          </a:p>
          <a:p>
            <a:pPr indent="0" lvl="0" marL="0" marR="0" rtl="0" algn="ctr">
              <a:lnSpc>
                <a:spcPct val="100000"/>
              </a:lnSpc>
              <a:spcBef>
                <a:spcPts val="0"/>
              </a:spcBef>
              <a:spcAft>
                <a:spcPts val="0"/>
              </a:spcAft>
              <a:buClr>
                <a:srgbClr val="000000"/>
              </a:buClr>
              <a:buSzPts val="2400"/>
              <a:buFont typeface="Microsoft JhengHei"/>
              <a:buNone/>
            </a:pPr>
            <a:r>
              <a:rPr b="0" i="0" lang="en-US" sz="2400" u="none" cap="none" strike="noStrike">
                <a:solidFill>
                  <a:srgbClr val="000000"/>
                </a:solidFill>
                <a:latin typeface="Microsoft JhengHei"/>
                <a:ea typeface="Microsoft JhengHei"/>
                <a:cs typeface="Microsoft JhengHei"/>
                <a:sym typeface="Microsoft JhengHei"/>
              </a:rPr>
              <a:t>模型</a:t>
            </a:r>
            <a:endParaRPr/>
          </a:p>
        </p:txBody>
      </p:sp>
      <p:cxnSp>
        <p:nvCxnSpPr>
          <p:cNvPr id="1134" name="Google Shape;1134;p66"/>
          <p:cNvCxnSpPr/>
          <p:nvPr/>
        </p:nvCxnSpPr>
        <p:spPr>
          <a:xfrm>
            <a:off x="5084883" y="2567356"/>
            <a:ext cx="855433" cy="0"/>
          </a:xfrm>
          <a:prstGeom prst="straightConnector1">
            <a:avLst/>
          </a:prstGeom>
          <a:noFill/>
          <a:ln cap="flat" cmpd="sng" w="57150">
            <a:solidFill>
              <a:srgbClr val="000000"/>
            </a:solidFill>
            <a:prstDash val="solid"/>
            <a:miter lim="800000"/>
            <a:headEnd len="sm" w="sm" type="none"/>
            <a:tailEnd len="med" w="med" type="triangle"/>
          </a:ln>
        </p:spPr>
      </p:cxnSp>
      <p:cxnSp>
        <p:nvCxnSpPr>
          <p:cNvPr id="1135" name="Google Shape;1135;p66"/>
          <p:cNvCxnSpPr/>
          <p:nvPr/>
        </p:nvCxnSpPr>
        <p:spPr>
          <a:xfrm>
            <a:off x="7925671" y="2563787"/>
            <a:ext cx="1193245" cy="0"/>
          </a:xfrm>
          <a:prstGeom prst="straightConnector1">
            <a:avLst/>
          </a:prstGeom>
          <a:noFill/>
          <a:ln cap="flat" cmpd="sng" w="57150">
            <a:solidFill>
              <a:srgbClr val="000000"/>
            </a:solidFill>
            <a:prstDash val="solid"/>
            <a:miter lim="800000"/>
            <a:headEnd len="sm" w="sm" type="none"/>
            <a:tailEnd len="med" w="med" type="triangle"/>
          </a:ln>
        </p:spPr>
      </p:cxnSp>
      <p:grpSp>
        <p:nvGrpSpPr>
          <p:cNvPr id="1136" name="Google Shape;1136;p66"/>
          <p:cNvGrpSpPr/>
          <p:nvPr/>
        </p:nvGrpSpPr>
        <p:grpSpPr>
          <a:xfrm>
            <a:off x="817153" y="2114262"/>
            <a:ext cx="2287997" cy="830012"/>
            <a:chOff x="393073" y="5022255"/>
            <a:chExt cx="2117030" cy="878286"/>
          </a:xfrm>
        </p:grpSpPr>
        <p:pic>
          <p:nvPicPr>
            <p:cNvPr descr="https://lh3.googleusercontent.com/ErsprmYcrgXkAxt8GddRWWqvLg_rDp2yFTkxcS8T0t7xlWULZHifO-__ODwkQYArchxRaJCYFk8bS2rkx2dUceEB0bnIfswMqnR3V2ZMms8Or9J82k2r23hQnYEACGdvbHQmIFKU220" id="1137" name="Google Shape;1137;p66"/>
            <p:cNvPicPr preferRelativeResize="0"/>
            <p:nvPr/>
          </p:nvPicPr>
          <p:blipFill rotWithShape="1">
            <a:blip r:embed="rId3">
              <a:alphaModFix/>
            </a:blip>
            <a:srcRect b="15731" l="39924" r="38724" t="74586"/>
            <a:stretch/>
          </p:blipFill>
          <p:spPr>
            <a:xfrm>
              <a:off x="393073" y="5022255"/>
              <a:ext cx="1347649" cy="809022"/>
            </a:xfrm>
            <a:prstGeom prst="rect">
              <a:avLst/>
            </a:prstGeom>
            <a:noFill/>
            <a:ln>
              <a:noFill/>
            </a:ln>
          </p:spPr>
        </p:pic>
        <p:pic>
          <p:nvPicPr>
            <p:cNvPr descr="https://lh3.googleusercontent.com/ErsprmYcrgXkAxt8GddRWWqvLg_rDp2yFTkxcS8T0t7xlWULZHifO-__ODwkQYArchxRaJCYFk8bS2rkx2dUceEB0bnIfswMqnR3V2ZMms8Or9J82k2r23hQnYEACGdvbHQmIFKU220" id="1138" name="Google Shape;1138;p66"/>
            <p:cNvPicPr preferRelativeResize="0"/>
            <p:nvPr/>
          </p:nvPicPr>
          <p:blipFill rotWithShape="1">
            <a:blip r:embed="rId3">
              <a:alphaModFix/>
            </a:blip>
            <a:srcRect b="1174" l="35083" r="35071" t="84591"/>
            <a:stretch/>
          </p:blipFill>
          <p:spPr>
            <a:xfrm>
              <a:off x="1576011" y="5095308"/>
              <a:ext cx="934092" cy="805233"/>
            </a:xfrm>
            <a:prstGeom prst="rect">
              <a:avLst/>
            </a:prstGeom>
            <a:noFill/>
            <a:ln>
              <a:noFill/>
            </a:ln>
          </p:spPr>
        </p:pic>
      </p:grpSp>
      <p:sp>
        <p:nvSpPr>
          <p:cNvPr id="1139" name="Google Shape;1139;p66"/>
          <p:cNvSpPr/>
          <p:nvPr/>
        </p:nvSpPr>
        <p:spPr>
          <a:xfrm>
            <a:off x="3216341" y="2314285"/>
            <a:ext cx="1790700" cy="511203"/>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文字指令</a:t>
            </a:r>
            <a:endParaRPr/>
          </a:p>
        </p:txBody>
      </p:sp>
      <p:sp>
        <p:nvSpPr>
          <p:cNvPr id="1140" name="Google Shape;1140;p66"/>
          <p:cNvSpPr/>
          <p:nvPr/>
        </p:nvSpPr>
        <p:spPr>
          <a:xfrm>
            <a:off x="9254606" y="2314285"/>
            <a:ext cx="1790700" cy="511203"/>
          </a:xfrm>
          <a:prstGeom prst="roundRect">
            <a:avLst>
              <a:gd fmla="val 16667" name="adj"/>
            </a:avLst>
          </a:prstGeom>
          <a:solidFill>
            <a:srgbClr val="C4E0B2"/>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文字回應</a:t>
            </a:r>
            <a:endParaRPr/>
          </a:p>
        </p:txBody>
      </p:sp>
      <p:sp>
        <p:nvSpPr>
          <p:cNvPr id="1141" name="Google Shape;1141;p66"/>
          <p:cNvSpPr/>
          <p:nvPr/>
        </p:nvSpPr>
        <p:spPr>
          <a:xfrm>
            <a:off x="6096000" y="3536203"/>
            <a:ext cx="1693981" cy="1097684"/>
          </a:xfrm>
          <a:prstGeom prst="roundRect">
            <a:avLst>
              <a:gd fmla="val 16667" name="adj"/>
            </a:avLst>
          </a:prstGeom>
          <a:solidFill>
            <a:srgbClr val="D8E2F3"/>
          </a:solidFill>
          <a:ln cap="flat" cmpd="sng" w="571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Microsoft JhengHei"/>
                <a:ea typeface="Microsoft JhengHei"/>
                <a:cs typeface="Microsoft JhengHei"/>
                <a:sym typeface="Microsoft JhengHei"/>
              </a:rPr>
              <a:t>語言</a:t>
            </a:r>
            <a:endParaRPr sz="2400">
              <a:solidFill>
                <a:srgbClr val="000000"/>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lang="en-US" sz="2400">
                <a:solidFill>
                  <a:srgbClr val="000000"/>
                </a:solidFill>
                <a:latin typeface="Microsoft JhengHei"/>
                <a:ea typeface="Microsoft JhengHei"/>
                <a:cs typeface="Microsoft JhengHei"/>
                <a:sym typeface="Microsoft JhengHei"/>
              </a:rPr>
              <a:t>模型</a:t>
            </a:r>
            <a:endParaRPr/>
          </a:p>
        </p:txBody>
      </p:sp>
      <p:cxnSp>
        <p:nvCxnSpPr>
          <p:cNvPr id="1142" name="Google Shape;1142;p66"/>
          <p:cNvCxnSpPr/>
          <p:nvPr/>
        </p:nvCxnSpPr>
        <p:spPr>
          <a:xfrm>
            <a:off x="5084883" y="4088614"/>
            <a:ext cx="855433" cy="0"/>
          </a:xfrm>
          <a:prstGeom prst="straightConnector1">
            <a:avLst/>
          </a:prstGeom>
          <a:noFill/>
          <a:ln cap="flat" cmpd="sng" w="57150">
            <a:solidFill>
              <a:srgbClr val="000000"/>
            </a:solidFill>
            <a:prstDash val="solid"/>
            <a:miter lim="800000"/>
            <a:headEnd len="sm" w="sm" type="none"/>
            <a:tailEnd len="med" w="med" type="triangle"/>
          </a:ln>
        </p:spPr>
      </p:cxnSp>
      <p:cxnSp>
        <p:nvCxnSpPr>
          <p:cNvPr id="1143" name="Google Shape;1143;p66"/>
          <p:cNvCxnSpPr/>
          <p:nvPr/>
        </p:nvCxnSpPr>
        <p:spPr>
          <a:xfrm>
            <a:off x="7925671" y="4085045"/>
            <a:ext cx="1193245" cy="0"/>
          </a:xfrm>
          <a:prstGeom prst="straightConnector1">
            <a:avLst/>
          </a:prstGeom>
          <a:noFill/>
          <a:ln cap="flat" cmpd="sng" w="57150">
            <a:solidFill>
              <a:srgbClr val="000000"/>
            </a:solidFill>
            <a:prstDash val="solid"/>
            <a:miter lim="800000"/>
            <a:headEnd len="sm" w="sm" type="none"/>
            <a:tailEnd len="med" w="med" type="triangle"/>
          </a:ln>
        </p:spPr>
      </p:cxnSp>
      <p:grpSp>
        <p:nvGrpSpPr>
          <p:cNvPr id="1144" name="Google Shape;1144;p66"/>
          <p:cNvGrpSpPr/>
          <p:nvPr/>
        </p:nvGrpSpPr>
        <p:grpSpPr>
          <a:xfrm>
            <a:off x="817153" y="3635520"/>
            <a:ext cx="2287997" cy="830012"/>
            <a:chOff x="393073" y="5022255"/>
            <a:chExt cx="2117030" cy="878286"/>
          </a:xfrm>
        </p:grpSpPr>
        <p:pic>
          <p:nvPicPr>
            <p:cNvPr descr="https://lh3.googleusercontent.com/ErsprmYcrgXkAxt8GddRWWqvLg_rDp2yFTkxcS8T0t7xlWULZHifO-__ODwkQYArchxRaJCYFk8bS2rkx2dUceEB0bnIfswMqnR3V2ZMms8Or9J82k2r23hQnYEACGdvbHQmIFKU220" id="1145" name="Google Shape;1145;p66"/>
            <p:cNvPicPr preferRelativeResize="0"/>
            <p:nvPr/>
          </p:nvPicPr>
          <p:blipFill rotWithShape="1">
            <a:blip r:embed="rId3">
              <a:alphaModFix/>
            </a:blip>
            <a:srcRect b="15731" l="39924" r="38724" t="74586"/>
            <a:stretch/>
          </p:blipFill>
          <p:spPr>
            <a:xfrm>
              <a:off x="393073" y="5022255"/>
              <a:ext cx="1347649" cy="809022"/>
            </a:xfrm>
            <a:prstGeom prst="rect">
              <a:avLst/>
            </a:prstGeom>
            <a:noFill/>
            <a:ln>
              <a:noFill/>
            </a:ln>
          </p:spPr>
        </p:pic>
        <p:pic>
          <p:nvPicPr>
            <p:cNvPr descr="https://lh3.googleusercontent.com/ErsprmYcrgXkAxt8GddRWWqvLg_rDp2yFTkxcS8T0t7xlWULZHifO-__ODwkQYArchxRaJCYFk8bS2rkx2dUceEB0bnIfswMqnR3V2ZMms8Or9J82k2r23hQnYEACGdvbHQmIFKU220" id="1146" name="Google Shape;1146;p66"/>
            <p:cNvPicPr preferRelativeResize="0"/>
            <p:nvPr/>
          </p:nvPicPr>
          <p:blipFill rotWithShape="1">
            <a:blip r:embed="rId3">
              <a:alphaModFix/>
            </a:blip>
            <a:srcRect b="1174" l="35083" r="35071" t="84591"/>
            <a:stretch/>
          </p:blipFill>
          <p:spPr>
            <a:xfrm>
              <a:off x="1576011" y="5095308"/>
              <a:ext cx="934092" cy="805233"/>
            </a:xfrm>
            <a:prstGeom prst="rect">
              <a:avLst/>
            </a:prstGeom>
            <a:noFill/>
            <a:ln>
              <a:noFill/>
            </a:ln>
          </p:spPr>
        </p:pic>
      </p:grpSp>
      <p:sp>
        <p:nvSpPr>
          <p:cNvPr id="1147" name="Google Shape;1147;p66"/>
          <p:cNvSpPr txBox="1"/>
          <p:nvPr/>
        </p:nvSpPr>
        <p:spPr>
          <a:xfrm>
            <a:off x="3105150" y="3921312"/>
            <a:ext cx="21526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這個人在說什麼？</a:t>
            </a:r>
            <a:endParaRPr/>
          </a:p>
        </p:txBody>
      </p:sp>
      <p:sp>
        <p:nvSpPr>
          <p:cNvPr id="1148" name="Google Shape;1148;p66"/>
          <p:cNvSpPr txBox="1"/>
          <p:nvPr/>
        </p:nvSpPr>
        <p:spPr>
          <a:xfrm>
            <a:off x="9222197" y="3921312"/>
            <a:ext cx="21526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他說「大家好」</a:t>
            </a:r>
            <a:endParaRPr/>
          </a:p>
        </p:txBody>
      </p:sp>
      <p:sp>
        <p:nvSpPr>
          <p:cNvPr id="1149" name="Google Shape;1149;p66"/>
          <p:cNvSpPr/>
          <p:nvPr/>
        </p:nvSpPr>
        <p:spPr>
          <a:xfrm>
            <a:off x="6096000" y="5057461"/>
            <a:ext cx="1693981" cy="1097684"/>
          </a:xfrm>
          <a:prstGeom prst="roundRect">
            <a:avLst>
              <a:gd fmla="val 16667" name="adj"/>
            </a:avLst>
          </a:prstGeom>
          <a:solidFill>
            <a:srgbClr val="D8E2F3"/>
          </a:solidFill>
          <a:ln cap="flat" cmpd="sng" w="571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Microsoft JhengHei"/>
                <a:ea typeface="Microsoft JhengHei"/>
                <a:cs typeface="Microsoft JhengHei"/>
                <a:sym typeface="Microsoft JhengHei"/>
              </a:rPr>
              <a:t>語言</a:t>
            </a:r>
            <a:endParaRPr sz="2400">
              <a:solidFill>
                <a:srgbClr val="000000"/>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lang="en-US" sz="2400">
                <a:solidFill>
                  <a:srgbClr val="000000"/>
                </a:solidFill>
                <a:latin typeface="Microsoft JhengHei"/>
                <a:ea typeface="Microsoft JhengHei"/>
                <a:cs typeface="Microsoft JhengHei"/>
                <a:sym typeface="Microsoft JhengHei"/>
              </a:rPr>
              <a:t>模型</a:t>
            </a:r>
            <a:endParaRPr/>
          </a:p>
        </p:txBody>
      </p:sp>
      <p:cxnSp>
        <p:nvCxnSpPr>
          <p:cNvPr id="1150" name="Google Shape;1150;p66"/>
          <p:cNvCxnSpPr/>
          <p:nvPr/>
        </p:nvCxnSpPr>
        <p:spPr>
          <a:xfrm>
            <a:off x="5084883" y="5609872"/>
            <a:ext cx="855433" cy="0"/>
          </a:xfrm>
          <a:prstGeom prst="straightConnector1">
            <a:avLst/>
          </a:prstGeom>
          <a:noFill/>
          <a:ln cap="flat" cmpd="sng" w="57150">
            <a:solidFill>
              <a:srgbClr val="000000"/>
            </a:solidFill>
            <a:prstDash val="solid"/>
            <a:miter lim="800000"/>
            <a:headEnd len="sm" w="sm" type="none"/>
            <a:tailEnd len="med" w="med" type="triangle"/>
          </a:ln>
        </p:spPr>
      </p:cxnSp>
      <p:cxnSp>
        <p:nvCxnSpPr>
          <p:cNvPr id="1151" name="Google Shape;1151;p66"/>
          <p:cNvCxnSpPr/>
          <p:nvPr/>
        </p:nvCxnSpPr>
        <p:spPr>
          <a:xfrm>
            <a:off x="7925671" y="5606303"/>
            <a:ext cx="1193245" cy="0"/>
          </a:xfrm>
          <a:prstGeom prst="straightConnector1">
            <a:avLst/>
          </a:prstGeom>
          <a:noFill/>
          <a:ln cap="flat" cmpd="sng" w="57150">
            <a:solidFill>
              <a:srgbClr val="000000"/>
            </a:solidFill>
            <a:prstDash val="solid"/>
            <a:miter lim="800000"/>
            <a:headEnd len="sm" w="sm" type="none"/>
            <a:tailEnd len="med" w="med" type="triangle"/>
          </a:ln>
        </p:spPr>
      </p:cxnSp>
      <p:grpSp>
        <p:nvGrpSpPr>
          <p:cNvPr id="1152" name="Google Shape;1152;p66"/>
          <p:cNvGrpSpPr/>
          <p:nvPr/>
        </p:nvGrpSpPr>
        <p:grpSpPr>
          <a:xfrm>
            <a:off x="817153" y="5156778"/>
            <a:ext cx="2287997" cy="830012"/>
            <a:chOff x="393073" y="5022255"/>
            <a:chExt cx="2117030" cy="878286"/>
          </a:xfrm>
        </p:grpSpPr>
        <p:pic>
          <p:nvPicPr>
            <p:cNvPr descr="https://lh3.googleusercontent.com/ErsprmYcrgXkAxt8GddRWWqvLg_rDp2yFTkxcS8T0t7xlWULZHifO-__ODwkQYArchxRaJCYFk8bS2rkx2dUceEB0bnIfswMqnR3V2ZMms8Or9J82k2r23hQnYEACGdvbHQmIFKU220" id="1153" name="Google Shape;1153;p66"/>
            <p:cNvPicPr preferRelativeResize="0"/>
            <p:nvPr/>
          </p:nvPicPr>
          <p:blipFill rotWithShape="1">
            <a:blip r:embed="rId3">
              <a:alphaModFix/>
            </a:blip>
            <a:srcRect b="15731" l="39924" r="38724" t="74586"/>
            <a:stretch/>
          </p:blipFill>
          <p:spPr>
            <a:xfrm>
              <a:off x="393073" y="5022255"/>
              <a:ext cx="1347649" cy="809022"/>
            </a:xfrm>
            <a:prstGeom prst="rect">
              <a:avLst/>
            </a:prstGeom>
            <a:noFill/>
            <a:ln>
              <a:noFill/>
            </a:ln>
          </p:spPr>
        </p:pic>
        <p:pic>
          <p:nvPicPr>
            <p:cNvPr descr="https://lh3.googleusercontent.com/ErsprmYcrgXkAxt8GddRWWqvLg_rDp2yFTkxcS8T0t7xlWULZHifO-__ODwkQYArchxRaJCYFk8bS2rkx2dUceEB0bnIfswMqnR3V2ZMms8Or9J82k2r23hQnYEACGdvbHQmIFKU220" id="1154" name="Google Shape;1154;p66"/>
            <p:cNvPicPr preferRelativeResize="0"/>
            <p:nvPr/>
          </p:nvPicPr>
          <p:blipFill rotWithShape="1">
            <a:blip r:embed="rId3">
              <a:alphaModFix/>
            </a:blip>
            <a:srcRect b="1174" l="35083" r="35071" t="84591"/>
            <a:stretch/>
          </p:blipFill>
          <p:spPr>
            <a:xfrm>
              <a:off x="1576011" y="5095308"/>
              <a:ext cx="934092" cy="805233"/>
            </a:xfrm>
            <a:prstGeom prst="rect">
              <a:avLst/>
            </a:prstGeom>
            <a:noFill/>
            <a:ln>
              <a:noFill/>
            </a:ln>
          </p:spPr>
        </p:pic>
      </p:grpSp>
      <p:sp>
        <p:nvSpPr>
          <p:cNvPr id="1155" name="Google Shape;1155;p66"/>
          <p:cNvSpPr txBox="1"/>
          <p:nvPr/>
        </p:nvSpPr>
        <p:spPr>
          <a:xfrm>
            <a:off x="3105150" y="5442570"/>
            <a:ext cx="21526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這個人心情怎麼樣</a:t>
            </a:r>
            <a:endParaRPr/>
          </a:p>
        </p:txBody>
      </p:sp>
      <p:sp>
        <p:nvSpPr>
          <p:cNvPr id="1156" name="Google Shape;1156;p66"/>
          <p:cNvSpPr txBox="1"/>
          <p:nvPr/>
        </p:nvSpPr>
        <p:spPr>
          <a:xfrm>
            <a:off x="9222197" y="5442570"/>
            <a:ext cx="21526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應該是心情蠻好的</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162" name="Google Shape;1162;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163" name="Google Shape;1163;p67"/>
          <p:cNvPicPr preferRelativeResize="0"/>
          <p:nvPr/>
        </p:nvPicPr>
        <p:blipFill rotWithShape="1">
          <a:blip r:embed="rId3">
            <a:alphaModFix/>
          </a:blip>
          <a:srcRect b="0" l="0" r="0" t="0"/>
          <a:stretch/>
        </p:blipFill>
        <p:spPr>
          <a:xfrm>
            <a:off x="591812" y="1173512"/>
            <a:ext cx="4130704" cy="4722566"/>
          </a:xfrm>
          <a:prstGeom prst="rect">
            <a:avLst/>
          </a:prstGeom>
          <a:noFill/>
          <a:ln>
            <a:noFill/>
          </a:ln>
        </p:spPr>
      </p:pic>
      <p:pic>
        <p:nvPicPr>
          <p:cNvPr id="1164" name="Google Shape;1164;p67"/>
          <p:cNvPicPr preferRelativeResize="0"/>
          <p:nvPr/>
        </p:nvPicPr>
        <p:blipFill rotWithShape="1">
          <a:blip r:embed="rId4">
            <a:alphaModFix/>
          </a:blip>
          <a:srcRect b="0" l="0" r="0" t="0"/>
          <a:stretch/>
        </p:blipFill>
        <p:spPr>
          <a:xfrm>
            <a:off x="4827475" y="212125"/>
            <a:ext cx="6080484" cy="6476082"/>
          </a:xfrm>
          <a:prstGeom prst="rect">
            <a:avLst/>
          </a:prstGeom>
          <a:noFill/>
          <a:ln>
            <a:noFill/>
          </a:ln>
        </p:spPr>
      </p:pic>
      <p:grpSp>
        <p:nvGrpSpPr>
          <p:cNvPr id="1165" name="Google Shape;1165;p67"/>
          <p:cNvGrpSpPr/>
          <p:nvPr/>
        </p:nvGrpSpPr>
        <p:grpSpPr>
          <a:xfrm>
            <a:off x="2531653" y="190500"/>
            <a:ext cx="2287997" cy="830012"/>
            <a:chOff x="393073" y="5022255"/>
            <a:chExt cx="2117030" cy="878286"/>
          </a:xfrm>
        </p:grpSpPr>
        <p:pic>
          <p:nvPicPr>
            <p:cNvPr descr="https://lh3.googleusercontent.com/ErsprmYcrgXkAxt8GddRWWqvLg_rDp2yFTkxcS8T0t7xlWULZHifO-__ODwkQYArchxRaJCYFk8bS2rkx2dUceEB0bnIfswMqnR3V2ZMms8Or9J82k2r23hQnYEACGdvbHQmIFKU220" id="1166" name="Google Shape;1166;p67"/>
            <p:cNvPicPr preferRelativeResize="0"/>
            <p:nvPr/>
          </p:nvPicPr>
          <p:blipFill rotWithShape="1">
            <a:blip r:embed="rId5">
              <a:alphaModFix/>
            </a:blip>
            <a:srcRect b="15731" l="39924" r="38724" t="74586"/>
            <a:stretch/>
          </p:blipFill>
          <p:spPr>
            <a:xfrm>
              <a:off x="393073" y="5022255"/>
              <a:ext cx="1347649" cy="809022"/>
            </a:xfrm>
            <a:prstGeom prst="rect">
              <a:avLst/>
            </a:prstGeom>
            <a:noFill/>
            <a:ln>
              <a:noFill/>
            </a:ln>
          </p:spPr>
        </p:pic>
        <p:pic>
          <p:nvPicPr>
            <p:cNvPr descr="https://lh3.googleusercontent.com/ErsprmYcrgXkAxt8GddRWWqvLg_rDp2yFTkxcS8T0t7xlWULZHifO-__ODwkQYArchxRaJCYFk8bS2rkx2dUceEB0bnIfswMqnR3V2ZMms8Or9J82k2r23hQnYEACGdvbHQmIFKU220" id="1167" name="Google Shape;1167;p67"/>
            <p:cNvPicPr preferRelativeResize="0"/>
            <p:nvPr/>
          </p:nvPicPr>
          <p:blipFill rotWithShape="1">
            <a:blip r:embed="rId5">
              <a:alphaModFix/>
            </a:blip>
            <a:srcRect b="1174" l="35083" r="35071" t="84591"/>
            <a:stretch/>
          </p:blipFill>
          <p:spPr>
            <a:xfrm>
              <a:off x="1576011" y="5095308"/>
              <a:ext cx="934092" cy="805233"/>
            </a:xfrm>
            <a:prstGeom prst="rect">
              <a:avLst/>
            </a:prstGeom>
            <a:noFill/>
            <a:ln>
              <a:noFill/>
            </a:ln>
          </p:spPr>
        </p:pic>
      </p:grpSp>
      <p:sp>
        <p:nvSpPr>
          <p:cNvPr id="1168" name="Google Shape;1168;p67"/>
          <p:cNvSpPr txBox="1"/>
          <p:nvPr/>
        </p:nvSpPr>
        <p:spPr>
          <a:xfrm>
            <a:off x="495434" y="626723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https://arxiv.org/abs/2407.09886</a:t>
            </a:r>
            <a:endParaRPr/>
          </a:p>
        </p:txBody>
      </p:sp>
      <p:sp>
        <p:nvSpPr>
          <p:cNvPr id="1169" name="Google Shape;1169;p67"/>
          <p:cNvSpPr/>
          <p:nvPr/>
        </p:nvSpPr>
        <p:spPr>
          <a:xfrm>
            <a:off x="4819650" y="1195137"/>
            <a:ext cx="6534150" cy="58374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70" name="Google Shape;1170;p67"/>
          <p:cNvPicPr preferRelativeResize="0"/>
          <p:nvPr/>
        </p:nvPicPr>
        <p:blipFill rotWithShape="1">
          <a:blip r:embed="rId6">
            <a:alphaModFix/>
          </a:blip>
          <a:srcRect b="0" l="0" r="0" t="0"/>
          <a:stretch/>
        </p:blipFill>
        <p:spPr>
          <a:xfrm>
            <a:off x="6076096" y="3905649"/>
            <a:ext cx="6115904" cy="28293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1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使用其他 AI 作為工具</a:t>
            </a:r>
            <a:endParaRPr/>
          </a:p>
        </p:txBody>
      </p:sp>
      <p:sp>
        <p:nvSpPr>
          <p:cNvPr id="1177" name="Google Shape;1177;p68"/>
          <p:cNvSpPr txBox="1"/>
          <p:nvPr/>
        </p:nvSpPr>
        <p:spPr>
          <a:xfrm>
            <a:off x="8801233" y="11299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https://arxiv.org/abs/2407.09886</a:t>
            </a:r>
            <a:endParaRPr/>
          </a:p>
        </p:txBody>
      </p:sp>
      <p:pic>
        <p:nvPicPr>
          <p:cNvPr id="1178" name="Google Shape;1178;p68"/>
          <p:cNvPicPr preferRelativeResize="0"/>
          <p:nvPr/>
        </p:nvPicPr>
        <p:blipFill rotWithShape="1">
          <a:blip r:embed="rId3">
            <a:alphaModFix/>
          </a:blip>
          <a:srcRect b="0" l="0" r="0" t="0"/>
          <a:stretch/>
        </p:blipFill>
        <p:spPr>
          <a:xfrm>
            <a:off x="493509" y="2697359"/>
            <a:ext cx="11204982" cy="3327124"/>
          </a:xfrm>
          <a:prstGeom prst="rect">
            <a:avLst/>
          </a:prstGeom>
          <a:noFill/>
          <a:ln>
            <a:noFill/>
          </a:ln>
        </p:spPr>
      </p:pic>
      <p:sp>
        <p:nvSpPr>
          <p:cNvPr id="1179" name="Google Shape;1179;p68"/>
          <p:cNvSpPr txBox="1"/>
          <p:nvPr/>
        </p:nvSpPr>
        <p:spPr>
          <a:xfrm>
            <a:off x="10815637" y="1690688"/>
            <a:ext cx="107632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Chih-Kai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Yang</a:t>
            </a:r>
            <a:endParaRPr sz="1800">
              <a:solidFill>
                <a:schemeClr val="dk1"/>
              </a:solidFill>
              <a:latin typeface="Calibri"/>
              <a:ea typeface="Calibri"/>
              <a:cs typeface="Calibri"/>
              <a:sym typeface="Calibri"/>
            </a:endParaRPr>
          </a:p>
        </p:txBody>
      </p:sp>
      <p:sp>
        <p:nvSpPr>
          <p:cNvPr id="1180" name="Google Shape;1180;p68"/>
          <p:cNvSpPr txBox="1"/>
          <p:nvPr/>
        </p:nvSpPr>
        <p:spPr>
          <a:xfrm>
            <a:off x="9289846" y="1690688"/>
            <a:ext cx="152579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Chun-Yi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Kuan</a:t>
            </a:r>
            <a:endParaRPr sz="1800">
              <a:solidFill>
                <a:schemeClr val="dk1"/>
              </a:solidFill>
              <a:latin typeface="Calibri"/>
              <a:ea typeface="Calibri"/>
              <a:cs typeface="Calibri"/>
              <a:sym typeface="Calibri"/>
            </a:endParaRPr>
          </a:p>
        </p:txBody>
      </p:sp>
      <p:pic>
        <p:nvPicPr>
          <p:cNvPr descr="未提供相片說明。" id="1181" name="Google Shape;1181;p68"/>
          <p:cNvPicPr preferRelativeResize="0"/>
          <p:nvPr/>
        </p:nvPicPr>
        <p:blipFill rotWithShape="1">
          <a:blip r:embed="rId4">
            <a:alphaModFix/>
          </a:blip>
          <a:srcRect b="0" l="0" r="0" t="0"/>
          <a:stretch/>
        </p:blipFill>
        <p:spPr>
          <a:xfrm>
            <a:off x="10832305" y="627004"/>
            <a:ext cx="1042987" cy="1044680"/>
          </a:xfrm>
          <a:prstGeom prst="rect">
            <a:avLst/>
          </a:prstGeom>
          <a:noFill/>
          <a:ln>
            <a:noFill/>
          </a:ln>
        </p:spPr>
      </p:pic>
      <p:pic>
        <p:nvPicPr>
          <p:cNvPr descr="未提供相片說明。" id="1182" name="Google Shape;1182;p68"/>
          <p:cNvPicPr preferRelativeResize="0"/>
          <p:nvPr/>
        </p:nvPicPr>
        <p:blipFill rotWithShape="1">
          <a:blip r:embed="rId5">
            <a:alphaModFix/>
          </a:blip>
          <a:srcRect b="0" l="0" r="0" t="0"/>
          <a:stretch/>
        </p:blipFill>
        <p:spPr>
          <a:xfrm>
            <a:off x="9531247" y="628697"/>
            <a:ext cx="1042987" cy="1042987"/>
          </a:xfrm>
          <a:prstGeom prst="rect">
            <a:avLst/>
          </a:prstGeom>
          <a:noFill/>
          <a:ln>
            <a:noFill/>
          </a:ln>
        </p:spPr>
      </p:pic>
      <p:sp>
        <p:nvSpPr>
          <p:cNvPr id="1183" name="Google Shape;1183;p68"/>
          <p:cNvSpPr txBox="1"/>
          <p:nvPr/>
        </p:nvSpPr>
        <p:spPr>
          <a:xfrm>
            <a:off x="493509" y="2106186"/>
            <a:ext cx="4267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Dynamic SUPERB 上的結果</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非常多工具怎麼辦？</a:t>
            </a:r>
            <a:endParaRPr/>
          </a:p>
        </p:txBody>
      </p:sp>
      <p:pic>
        <p:nvPicPr>
          <p:cNvPr id="1189" name="Google Shape;1189;p69"/>
          <p:cNvPicPr preferRelativeResize="0"/>
          <p:nvPr/>
        </p:nvPicPr>
        <p:blipFill rotWithShape="1">
          <a:blip r:embed="rId3">
            <a:alphaModFix/>
          </a:blip>
          <a:srcRect b="0" l="0" r="0" t="0"/>
          <a:stretch/>
        </p:blipFill>
        <p:spPr>
          <a:xfrm>
            <a:off x="7399551" y="1690688"/>
            <a:ext cx="1219200" cy="1219201"/>
          </a:xfrm>
          <a:prstGeom prst="rect">
            <a:avLst/>
          </a:prstGeom>
          <a:noFill/>
          <a:ln>
            <a:noFill/>
          </a:ln>
        </p:spPr>
      </p:pic>
      <p:sp>
        <p:nvSpPr>
          <p:cNvPr id="1190" name="Google Shape;1190;p69"/>
          <p:cNvSpPr/>
          <p:nvPr/>
        </p:nvSpPr>
        <p:spPr>
          <a:xfrm>
            <a:off x="4662499" y="2176400"/>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1191" name="Google Shape;1191;p69"/>
          <p:cNvSpPr/>
          <p:nvPr/>
        </p:nvSpPr>
        <p:spPr>
          <a:xfrm>
            <a:off x="9361026" y="2166656"/>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cxnSp>
        <p:nvCxnSpPr>
          <p:cNvPr id="1192" name="Google Shape;1192;p69"/>
          <p:cNvCxnSpPr/>
          <p:nvPr/>
        </p:nvCxnSpPr>
        <p:spPr>
          <a:xfrm>
            <a:off x="6660311" y="2368382"/>
            <a:ext cx="682090" cy="0"/>
          </a:xfrm>
          <a:prstGeom prst="straightConnector1">
            <a:avLst/>
          </a:prstGeom>
          <a:noFill/>
          <a:ln cap="flat" cmpd="sng" w="38100">
            <a:solidFill>
              <a:schemeClr val="dk1"/>
            </a:solidFill>
            <a:prstDash val="solid"/>
            <a:miter lim="800000"/>
            <a:headEnd len="sm" w="sm" type="none"/>
            <a:tailEnd len="med" w="med" type="triangle"/>
          </a:ln>
        </p:spPr>
      </p:cxnSp>
      <p:sp>
        <p:nvSpPr>
          <p:cNvPr id="1193" name="Google Shape;1193;p69"/>
          <p:cNvSpPr txBox="1"/>
          <p:nvPr/>
        </p:nvSpPr>
        <p:spPr>
          <a:xfrm>
            <a:off x="9599272" y="2564756"/>
            <a:ext cx="13997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Tool Use</a:t>
            </a:r>
            <a:endParaRPr sz="2400">
              <a:solidFill>
                <a:schemeClr val="dk1"/>
              </a:solidFill>
              <a:latin typeface="Calibri"/>
              <a:ea typeface="Calibri"/>
              <a:cs typeface="Calibri"/>
              <a:sym typeface="Calibri"/>
            </a:endParaRPr>
          </a:p>
        </p:txBody>
      </p:sp>
      <p:sp>
        <p:nvSpPr>
          <p:cNvPr id="1194" name="Google Shape;1194;p69"/>
          <p:cNvSpPr/>
          <p:nvPr/>
        </p:nvSpPr>
        <p:spPr>
          <a:xfrm>
            <a:off x="1099024" y="2122636"/>
            <a:ext cx="3481601" cy="2239814"/>
          </a:xfrm>
          <a:prstGeom prst="roundRect">
            <a:avLst>
              <a:gd fmla="val 5776"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Hundreds </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of </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Tool Descriptions</a:t>
            </a:r>
            <a:endParaRPr sz="2400">
              <a:solidFill>
                <a:schemeClr val="dk1"/>
              </a:solidFill>
              <a:latin typeface="Calibri"/>
              <a:ea typeface="Calibri"/>
              <a:cs typeface="Calibri"/>
              <a:sym typeface="Calibri"/>
            </a:endParaRPr>
          </a:p>
        </p:txBody>
      </p:sp>
      <p:cxnSp>
        <p:nvCxnSpPr>
          <p:cNvPr id="1195" name="Google Shape;1195;p69"/>
          <p:cNvCxnSpPr/>
          <p:nvPr/>
        </p:nvCxnSpPr>
        <p:spPr>
          <a:xfrm>
            <a:off x="8618751" y="2368382"/>
            <a:ext cx="682090" cy="0"/>
          </a:xfrm>
          <a:prstGeom prst="straightConnector1">
            <a:avLst/>
          </a:prstGeom>
          <a:noFill/>
          <a:ln cap="flat" cmpd="sng" w="38100">
            <a:solidFill>
              <a:schemeClr val="dk1"/>
            </a:solidFill>
            <a:prstDash val="solid"/>
            <a:miter lim="800000"/>
            <a:headEnd len="sm" w="sm"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非常多工具怎麼辦？</a:t>
            </a:r>
            <a:endParaRPr/>
          </a:p>
        </p:txBody>
      </p:sp>
      <p:sp>
        <p:nvSpPr>
          <p:cNvPr id="1201" name="Google Shape;1201;p70"/>
          <p:cNvSpPr txBox="1"/>
          <p:nvPr/>
        </p:nvSpPr>
        <p:spPr>
          <a:xfrm>
            <a:off x="8492727" y="506253"/>
            <a:ext cx="33762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https://arxiv.org/abs/2310.03128</a:t>
            </a:r>
            <a:endParaRPr/>
          </a:p>
        </p:txBody>
      </p:sp>
      <p:sp>
        <p:nvSpPr>
          <p:cNvPr id="1202" name="Google Shape;1202;p70"/>
          <p:cNvSpPr txBox="1"/>
          <p:nvPr/>
        </p:nvSpPr>
        <p:spPr>
          <a:xfrm>
            <a:off x="8492727" y="809693"/>
            <a:ext cx="33762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https://arxiv.org/abs/2502.11271</a:t>
            </a:r>
            <a:endParaRPr/>
          </a:p>
        </p:txBody>
      </p:sp>
      <p:sp>
        <p:nvSpPr>
          <p:cNvPr id="1203" name="Google Shape;1203;p70"/>
          <p:cNvSpPr/>
          <p:nvPr/>
        </p:nvSpPr>
        <p:spPr>
          <a:xfrm>
            <a:off x="1788263" y="3059100"/>
            <a:ext cx="1761491" cy="884550"/>
          </a:xfrm>
          <a:prstGeom prst="roundRect">
            <a:avLst>
              <a:gd fmla="val 5776"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Tool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Selection</a:t>
            </a:r>
            <a:endParaRPr/>
          </a:p>
        </p:txBody>
      </p:sp>
      <p:sp>
        <p:nvSpPr>
          <p:cNvPr id="1204" name="Google Shape;1204;p70"/>
          <p:cNvSpPr/>
          <p:nvPr/>
        </p:nvSpPr>
        <p:spPr>
          <a:xfrm>
            <a:off x="928209" y="2154426"/>
            <a:ext cx="3481601" cy="360000"/>
          </a:xfrm>
          <a:prstGeom prst="roundRect">
            <a:avLst>
              <a:gd fmla="val 5776"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selected tools</a:t>
            </a:r>
            <a:endParaRPr sz="2400">
              <a:solidFill>
                <a:schemeClr val="dk1"/>
              </a:solidFill>
              <a:latin typeface="Calibri"/>
              <a:ea typeface="Calibri"/>
              <a:cs typeface="Calibri"/>
              <a:sym typeface="Calibri"/>
            </a:endParaRPr>
          </a:p>
        </p:txBody>
      </p:sp>
      <p:pic>
        <p:nvPicPr>
          <p:cNvPr id="1205" name="Google Shape;1205;p70"/>
          <p:cNvPicPr preferRelativeResize="0"/>
          <p:nvPr/>
        </p:nvPicPr>
        <p:blipFill rotWithShape="1">
          <a:blip r:embed="rId3">
            <a:alphaModFix/>
          </a:blip>
          <a:srcRect b="0" l="0" r="0" t="0"/>
          <a:stretch/>
        </p:blipFill>
        <p:spPr>
          <a:xfrm>
            <a:off x="7399551" y="1690688"/>
            <a:ext cx="1219200" cy="1219201"/>
          </a:xfrm>
          <a:prstGeom prst="rect">
            <a:avLst/>
          </a:prstGeom>
          <a:noFill/>
          <a:ln>
            <a:noFill/>
          </a:ln>
        </p:spPr>
      </p:pic>
      <p:sp>
        <p:nvSpPr>
          <p:cNvPr id="1206" name="Google Shape;1206;p70"/>
          <p:cNvSpPr/>
          <p:nvPr/>
        </p:nvSpPr>
        <p:spPr>
          <a:xfrm>
            <a:off x="4662499" y="2176400"/>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1207" name="Google Shape;1207;p70"/>
          <p:cNvSpPr/>
          <p:nvPr/>
        </p:nvSpPr>
        <p:spPr>
          <a:xfrm>
            <a:off x="9361026" y="2166656"/>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cxnSp>
        <p:nvCxnSpPr>
          <p:cNvPr id="1208" name="Google Shape;1208;p70"/>
          <p:cNvCxnSpPr/>
          <p:nvPr/>
        </p:nvCxnSpPr>
        <p:spPr>
          <a:xfrm>
            <a:off x="6660311" y="2368382"/>
            <a:ext cx="682090" cy="0"/>
          </a:xfrm>
          <a:prstGeom prst="straightConnector1">
            <a:avLst/>
          </a:prstGeom>
          <a:noFill/>
          <a:ln cap="flat" cmpd="sng" w="38100">
            <a:solidFill>
              <a:schemeClr val="dk1"/>
            </a:solidFill>
            <a:prstDash val="solid"/>
            <a:miter lim="800000"/>
            <a:headEnd len="sm" w="sm" type="none"/>
            <a:tailEnd len="med" w="med" type="triangle"/>
          </a:ln>
        </p:spPr>
      </p:cxnSp>
      <p:sp>
        <p:nvSpPr>
          <p:cNvPr id="1209" name="Google Shape;1209;p70"/>
          <p:cNvSpPr txBox="1"/>
          <p:nvPr/>
        </p:nvSpPr>
        <p:spPr>
          <a:xfrm>
            <a:off x="9599272" y="2564756"/>
            <a:ext cx="13997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Tool Use</a:t>
            </a:r>
            <a:endParaRPr sz="2400">
              <a:solidFill>
                <a:schemeClr val="dk1"/>
              </a:solidFill>
              <a:latin typeface="Calibri"/>
              <a:ea typeface="Calibri"/>
              <a:cs typeface="Calibri"/>
              <a:sym typeface="Calibri"/>
            </a:endParaRPr>
          </a:p>
        </p:txBody>
      </p:sp>
      <p:cxnSp>
        <p:nvCxnSpPr>
          <p:cNvPr id="1210" name="Google Shape;1210;p70"/>
          <p:cNvCxnSpPr/>
          <p:nvPr/>
        </p:nvCxnSpPr>
        <p:spPr>
          <a:xfrm>
            <a:off x="8618751" y="2368382"/>
            <a:ext cx="682090" cy="0"/>
          </a:xfrm>
          <a:prstGeom prst="straightConnector1">
            <a:avLst/>
          </a:prstGeom>
          <a:noFill/>
          <a:ln cap="flat" cmpd="sng" w="38100">
            <a:solidFill>
              <a:schemeClr val="dk1"/>
            </a:solidFill>
            <a:prstDash val="solid"/>
            <a:miter lim="800000"/>
            <a:headEnd len="sm" w="sm" type="none"/>
            <a:tailEnd len="med" w="med" type="triangle"/>
          </a:ln>
        </p:spPr>
      </p:cxnSp>
      <p:sp>
        <p:nvSpPr>
          <p:cNvPr id="1211" name="Google Shape;1211;p70"/>
          <p:cNvSpPr/>
          <p:nvPr/>
        </p:nvSpPr>
        <p:spPr>
          <a:xfrm>
            <a:off x="4662499" y="4346649"/>
            <a:ext cx="3481601" cy="2239814"/>
          </a:xfrm>
          <a:prstGeom prst="roundRect">
            <a:avLst>
              <a:gd fmla="val 5776"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Hundreds </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of </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Tool Descriptions</a:t>
            </a:r>
            <a:endParaRPr sz="2400">
              <a:solidFill>
                <a:schemeClr val="dk1"/>
              </a:solidFill>
              <a:latin typeface="Calibri"/>
              <a:ea typeface="Calibri"/>
              <a:cs typeface="Calibri"/>
              <a:sym typeface="Calibri"/>
            </a:endParaRPr>
          </a:p>
        </p:txBody>
      </p:sp>
      <p:sp>
        <p:nvSpPr>
          <p:cNvPr id="1212" name="Google Shape;1212;p70"/>
          <p:cNvSpPr txBox="1"/>
          <p:nvPr/>
        </p:nvSpPr>
        <p:spPr>
          <a:xfrm>
            <a:off x="6819148" y="6090137"/>
            <a:ext cx="556024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Agent’s Memory </a:t>
            </a:r>
            <a:endParaRPr sz="2800">
              <a:solidFill>
                <a:schemeClr val="dk1"/>
              </a:solidFill>
              <a:latin typeface="Calibri"/>
              <a:ea typeface="Calibri"/>
              <a:cs typeface="Calibri"/>
              <a:sym typeface="Calibri"/>
            </a:endParaRPr>
          </a:p>
        </p:txBody>
      </p:sp>
      <p:cxnSp>
        <p:nvCxnSpPr>
          <p:cNvPr id="1213" name="Google Shape;1213;p70"/>
          <p:cNvCxnSpPr/>
          <p:nvPr/>
        </p:nvCxnSpPr>
        <p:spPr>
          <a:xfrm rot="10800000">
            <a:off x="2668907" y="2564756"/>
            <a:ext cx="0" cy="529188"/>
          </a:xfrm>
          <a:prstGeom prst="straightConnector1">
            <a:avLst/>
          </a:prstGeom>
          <a:noFill/>
          <a:ln cap="flat" cmpd="sng" w="38100">
            <a:solidFill>
              <a:schemeClr val="dk1"/>
            </a:solidFill>
            <a:prstDash val="solid"/>
            <a:miter lim="800000"/>
            <a:headEnd len="sm" w="sm" type="none"/>
            <a:tailEnd len="med" w="med" type="triangle"/>
          </a:ln>
        </p:spPr>
      </p:cxnSp>
      <p:cxnSp>
        <p:nvCxnSpPr>
          <p:cNvPr id="1214" name="Google Shape;1214;p70"/>
          <p:cNvCxnSpPr/>
          <p:nvPr/>
        </p:nvCxnSpPr>
        <p:spPr>
          <a:xfrm rot="10800000">
            <a:off x="2687957" y="3981750"/>
            <a:ext cx="0" cy="1484806"/>
          </a:xfrm>
          <a:prstGeom prst="straightConnector1">
            <a:avLst/>
          </a:prstGeom>
          <a:noFill/>
          <a:ln cap="flat" cmpd="sng" w="38100">
            <a:solidFill>
              <a:schemeClr val="dk1"/>
            </a:solidFill>
            <a:prstDash val="solid"/>
            <a:miter lim="800000"/>
            <a:headEnd len="sm" w="sm" type="none"/>
            <a:tailEnd len="med" w="med" type="triangle"/>
          </a:ln>
        </p:spPr>
      </p:cxnSp>
      <p:cxnSp>
        <p:nvCxnSpPr>
          <p:cNvPr id="1215" name="Google Shape;1215;p70"/>
          <p:cNvCxnSpPr>
            <a:endCxn id="1211" idx="1"/>
          </p:cNvCxnSpPr>
          <p:nvPr/>
        </p:nvCxnSpPr>
        <p:spPr>
          <a:xfrm>
            <a:off x="2668999" y="5466556"/>
            <a:ext cx="1993500" cy="0"/>
          </a:xfrm>
          <a:prstGeom prst="straightConnector1">
            <a:avLst/>
          </a:prstGeom>
          <a:noFill/>
          <a:ln cap="flat" cmpd="sng" w="38100">
            <a:solidFill>
              <a:schemeClr val="dk1"/>
            </a:solidFill>
            <a:prstDash val="solid"/>
            <a:miter lim="800000"/>
            <a:headEnd len="sm" w="sm" type="none"/>
            <a:tailEnd len="sm" w="sm" type="none"/>
          </a:ln>
        </p:spPr>
      </p:cxnSp>
      <p:cxnSp>
        <p:nvCxnSpPr>
          <p:cNvPr id="1216" name="Google Shape;1216;p70"/>
          <p:cNvCxnSpPr/>
          <p:nvPr/>
        </p:nvCxnSpPr>
        <p:spPr>
          <a:xfrm rot="10800000">
            <a:off x="3568907" y="3501375"/>
            <a:ext cx="1993592" cy="0"/>
          </a:xfrm>
          <a:prstGeom prst="straightConnector1">
            <a:avLst/>
          </a:prstGeom>
          <a:noFill/>
          <a:ln cap="flat" cmpd="sng" w="38100">
            <a:solidFill>
              <a:schemeClr val="dk1"/>
            </a:solidFill>
            <a:prstDash val="solid"/>
            <a:miter lim="800000"/>
            <a:headEnd len="sm" w="sm" type="none"/>
            <a:tailEnd len="med" w="med" type="triangle"/>
          </a:ln>
        </p:spPr>
      </p:cxnSp>
      <p:cxnSp>
        <p:nvCxnSpPr>
          <p:cNvPr id="1217" name="Google Shape;1217;p70"/>
          <p:cNvCxnSpPr/>
          <p:nvPr/>
        </p:nvCxnSpPr>
        <p:spPr>
          <a:xfrm>
            <a:off x="5562499" y="2590790"/>
            <a:ext cx="0" cy="936619"/>
          </a:xfrm>
          <a:prstGeom prst="straightConnector1">
            <a:avLst/>
          </a:prstGeom>
          <a:noFill/>
          <a:ln cap="flat" cmpd="sng" w="38100">
            <a:solidFill>
              <a:schemeClr val="dk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模型自己打造工具</a:t>
            </a:r>
            <a:endParaRPr/>
          </a:p>
        </p:txBody>
      </p:sp>
      <p:sp>
        <p:nvSpPr>
          <p:cNvPr id="1223" name="Google Shape;1223;p71"/>
          <p:cNvSpPr/>
          <p:nvPr/>
        </p:nvSpPr>
        <p:spPr>
          <a:xfrm>
            <a:off x="1788263" y="3059100"/>
            <a:ext cx="1761491" cy="884550"/>
          </a:xfrm>
          <a:prstGeom prst="roundRect">
            <a:avLst>
              <a:gd fmla="val 5776"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Tool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Selection</a:t>
            </a:r>
            <a:endParaRPr/>
          </a:p>
        </p:txBody>
      </p:sp>
      <p:sp>
        <p:nvSpPr>
          <p:cNvPr id="1224" name="Google Shape;1224;p71"/>
          <p:cNvSpPr/>
          <p:nvPr/>
        </p:nvSpPr>
        <p:spPr>
          <a:xfrm>
            <a:off x="928209" y="2154426"/>
            <a:ext cx="3481601" cy="360000"/>
          </a:xfrm>
          <a:prstGeom prst="roundRect">
            <a:avLst>
              <a:gd fmla="val 5776"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selected tools</a:t>
            </a:r>
            <a:endParaRPr sz="2400">
              <a:solidFill>
                <a:schemeClr val="dk1"/>
              </a:solidFill>
              <a:latin typeface="Calibri"/>
              <a:ea typeface="Calibri"/>
              <a:cs typeface="Calibri"/>
              <a:sym typeface="Calibri"/>
            </a:endParaRPr>
          </a:p>
        </p:txBody>
      </p:sp>
      <p:pic>
        <p:nvPicPr>
          <p:cNvPr id="1225" name="Google Shape;1225;p71"/>
          <p:cNvPicPr preferRelativeResize="0"/>
          <p:nvPr/>
        </p:nvPicPr>
        <p:blipFill rotWithShape="1">
          <a:blip r:embed="rId3">
            <a:alphaModFix/>
          </a:blip>
          <a:srcRect b="0" l="0" r="0" t="0"/>
          <a:stretch/>
        </p:blipFill>
        <p:spPr>
          <a:xfrm>
            <a:off x="7399551" y="1690688"/>
            <a:ext cx="1219200" cy="1219201"/>
          </a:xfrm>
          <a:prstGeom prst="rect">
            <a:avLst/>
          </a:prstGeom>
          <a:noFill/>
          <a:ln>
            <a:noFill/>
          </a:ln>
        </p:spPr>
      </p:pic>
      <p:sp>
        <p:nvSpPr>
          <p:cNvPr id="1226" name="Google Shape;1226;p71"/>
          <p:cNvSpPr/>
          <p:nvPr/>
        </p:nvSpPr>
        <p:spPr>
          <a:xfrm>
            <a:off x="4662499" y="2176400"/>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1227" name="Google Shape;1227;p71"/>
          <p:cNvSpPr/>
          <p:nvPr/>
        </p:nvSpPr>
        <p:spPr>
          <a:xfrm>
            <a:off x="9361026" y="2166656"/>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cxnSp>
        <p:nvCxnSpPr>
          <p:cNvPr id="1228" name="Google Shape;1228;p71"/>
          <p:cNvCxnSpPr/>
          <p:nvPr/>
        </p:nvCxnSpPr>
        <p:spPr>
          <a:xfrm>
            <a:off x="6660311" y="2368382"/>
            <a:ext cx="682090" cy="0"/>
          </a:xfrm>
          <a:prstGeom prst="straightConnector1">
            <a:avLst/>
          </a:prstGeom>
          <a:noFill/>
          <a:ln cap="flat" cmpd="sng" w="38100">
            <a:solidFill>
              <a:schemeClr val="dk1"/>
            </a:solidFill>
            <a:prstDash val="solid"/>
            <a:miter lim="800000"/>
            <a:headEnd len="sm" w="sm" type="none"/>
            <a:tailEnd len="med" w="med" type="triangle"/>
          </a:ln>
        </p:spPr>
      </p:cxnSp>
      <p:sp>
        <p:nvSpPr>
          <p:cNvPr id="1229" name="Google Shape;1229;p71"/>
          <p:cNvSpPr txBox="1"/>
          <p:nvPr/>
        </p:nvSpPr>
        <p:spPr>
          <a:xfrm>
            <a:off x="9415880" y="2598517"/>
            <a:ext cx="17545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Make Tools</a:t>
            </a:r>
            <a:endParaRPr sz="2400">
              <a:solidFill>
                <a:schemeClr val="dk1"/>
              </a:solidFill>
              <a:latin typeface="Calibri"/>
              <a:ea typeface="Calibri"/>
              <a:cs typeface="Calibri"/>
              <a:sym typeface="Calibri"/>
            </a:endParaRPr>
          </a:p>
        </p:txBody>
      </p:sp>
      <p:cxnSp>
        <p:nvCxnSpPr>
          <p:cNvPr id="1230" name="Google Shape;1230;p71"/>
          <p:cNvCxnSpPr/>
          <p:nvPr/>
        </p:nvCxnSpPr>
        <p:spPr>
          <a:xfrm>
            <a:off x="8618751" y="2368382"/>
            <a:ext cx="682090" cy="0"/>
          </a:xfrm>
          <a:prstGeom prst="straightConnector1">
            <a:avLst/>
          </a:prstGeom>
          <a:noFill/>
          <a:ln cap="flat" cmpd="sng" w="38100">
            <a:solidFill>
              <a:schemeClr val="dk1"/>
            </a:solidFill>
            <a:prstDash val="solid"/>
            <a:miter lim="800000"/>
            <a:headEnd len="sm" w="sm" type="none"/>
            <a:tailEnd len="med" w="med" type="triangle"/>
          </a:ln>
        </p:spPr>
      </p:cxnSp>
      <p:sp>
        <p:nvSpPr>
          <p:cNvPr id="1231" name="Google Shape;1231;p71"/>
          <p:cNvSpPr/>
          <p:nvPr/>
        </p:nvSpPr>
        <p:spPr>
          <a:xfrm>
            <a:off x="4662499" y="4346649"/>
            <a:ext cx="3481601" cy="2239814"/>
          </a:xfrm>
          <a:prstGeom prst="roundRect">
            <a:avLst>
              <a:gd fmla="val 5776"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Hundreds </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of </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Tool Descriptions</a:t>
            </a:r>
            <a:endParaRPr sz="2400">
              <a:solidFill>
                <a:schemeClr val="dk1"/>
              </a:solidFill>
              <a:latin typeface="Calibri"/>
              <a:ea typeface="Calibri"/>
              <a:cs typeface="Calibri"/>
              <a:sym typeface="Calibri"/>
            </a:endParaRPr>
          </a:p>
        </p:txBody>
      </p:sp>
      <p:sp>
        <p:nvSpPr>
          <p:cNvPr id="1232" name="Google Shape;1232;p71"/>
          <p:cNvSpPr txBox="1"/>
          <p:nvPr/>
        </p:nvSpPr>
        <p:spPr>
          <a:xfrm>
            <a:off x="6819148" y="6090137"/>
            <a:ext cx="556024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Agent’s Memory </a:t>
            </a:r>
            <a:endParaRPr sz="2800">
              <a:solidFill>
                <a:schemeClr val="dk1"/>
              </a:solidFill>
              <a:latin typeface="Calibri"/>
              <a:ea typeface="Calibri"/>
              <a:cs typeface="Calibri"/>
              <a:sym typeface="Calibri"/>
            </a:endParaRPr>
          </a:p>
        </p:txBody>
      </p:sp>
      <p:cxnSp>
        <p:nvCxnSpPr>
          <p:cNvPr id="1233" name="Google Shape;1233;p71"/>
          <p:cNvCxnSpPr/>
          <p:nvPr/>
        </p:nvCxnSpPr>
        <p:spPr>
          <a:xfrm rot="10800000">
            <a:off x="2668907" y="2564756"/>
            <a:ext cx="0" cy="529188"/>
          </a:xfrm>
          <a:prstGeom prst="straightConnector1">
            <a:avLst/>
          </a:prstGeom>
          <a:noFill/>
          <a:ln cap="flat" cmpd="sng" w="38100">
            <a:solidFill>
              <a:schemeClr val="dk1"/>
            </a:solidFill>
            <a:prstDash val="solid"/>
            <a:miter lim="800000"/>
            <a:headEnd len="sm" w="sm" type="none"/>
            <a:tailEnd len="med" w="med" type="triangle"/>
          </a:ln>
        </p:spPr>
      </p:cxnSp>
      <p:cxnSp>
        <p:nvCxnSpPr>
          <p:cNvPr id="1234" name="Google Shape;1234;p71"/>
          <p:cNvCxnSpPr/>
          <p:nvPr/>
        </p:nvCxnSpPr>
        <p:spPr>
          <a:xfrm rot="10800000">
            <a:off x="2687957" y="3981750"/>
            <a:ext cx="0" cy="1484806"/>
          </a:xfrm>
          <a:prstGeom prst="straightConnector1">
            <a:avLst/>
          </a:prstGeom>
          <a:noFill/>
          <a:ln cap="flat" cmpd="sng" w="38100">
            <a:solidFill>
              <a:schemeClr val="dk1"/>
            </a:solidFill>
            <a:prstDash val="solid"/>
            <a:miter lim="800000"/>
            <a:headEnd len="sm" w="sm" type="none"/>
            <a:tailEnd len="med" w="med" type="triangle"/>
          </a:ln>
        </p:spPr>
      </p:cxnSp>
      <p:cxnSp>
        <p:nvCxnSpPr>
          <p:cNvPr id="1235" name="Google Shape;1235;p71"/>
          <p:cNvCxnSpPr>
            <a:endCxn id="1231" idx="1"/>
          </p:cNvCxnSpPr>
          <p:nvPr/>
        </p:nvCxnSpPr>
        <p:spPr>
          <a:xfrm>
            <a:off x="2668999" y="5466556"/>
            <a:ext cx="1993500" cy="0"/>
          </a:xfrm>
          <a:prstGeom prst="straightConnector1">
            <a:avLst/>
          </a:prstGeom>
          <a:noFill/>
          <a:ln cap="flat" cmpd="sng" w="38100">
            <a:solidFill>
              <a:schemeClr val="dk1"/>
            </a:solidFill>
            <a:prstDash val="solid"/>
            <a:miter lim="800000"/>
            <a:headEnd len="sm" w="sm" type="none"/>
            <a:tailEnd len="sm" w="sm" type="none"/>
          </a:ln>
        </p:spPr>
      </p:cxnSp>
      <p:cxnSp>
        <p:nvCxnSpPr>
          <p:cNvPr id="1236" name="Google Shape;1236;p71"/>
          <p:cNvCxnSpPr/>
          <p:nvPr/>
        </p:nvCxnSpPr>
        <p:spPr>
          <a:xfrm rot="10800000">
            <a:off x="3568907" y="3501375"/>
            <a:ext cx="1993592" cy="0"/>
          </a:xfrm>
          <a:prstGeom prst="straightConnector1">
            <a:avLst/>
          </a:prstGeom>
          <a:noFill/>
          <a:ln cap="flat" cmpd="sng" w="38100">
            <a:solidFill>
              <a:schemeClr val="dk1"/>
            </a:solidFill>
            <a:prstDash val="solid"/>
            <a:miter lim="800000"/>
            <a:headEnd len="sm" w="sm" type="none"/>
            <a:tailEnd len="med" w="med" type="triangle"/>
          </a:ln>
        </p:spPr>
      </p:cxnSp>
      <p:cxnSp>
        <p:nvCxnSpPr>
          <p:cNvPr id="1237" name="Google Shape;1237;p71"/>
          <p:cNvCxnSpPr/>
          <p:nvPr/>
        </p:nvCxnSpPr>
        <p:spPr>
          <a:xfrm>
            <a:off x="5562499" y="2590790"/>
            <a:ext cx="0" cy="936619"/>
          </a:xfrm>
          <a:prstGeom prst="straightConnector1">
            <a:avLst/>
          </a:prstGeom>
          <a:noFill/>
          <a:ln cap="flat" cmpd="sng" w="38100">
            <a:solidFill>
              <a:schemeClr val="dk1"/>
            </a:solidFill>
            <a:prstDash val="solid"/>
            <a:miter lim="800000"/>
            <a:headEnd len="sm" w="sm" type="none"/>
            <a:tailEnd len="sm" w="sm" type="none"/>
          </a:ln>
        </p:spPr>
      </p:cxnSp>
      <p:pic>
        <p:nvPicPr>
          <p:cNvPr id="1238" name="Google Shape;1238;p71"/>
          <p:cNvPicPr preferRelativeResize="0"/>
          <p:nvPr/>
        </p:nvPicPr>
        <p:blipFill rotWithShape="1">
          <a:blip r:embed="rId4">
            <a:alphaModFix/>
          </a:blip>
          <a:srcRect b="0" l="0" r="0" t="0"/>
          <a:stretch/>
        </p:blipFill>
        <p:spPr>
          <a:xfrm>
            <a:off x="9599272" y="3093944"/>
            <a:ext cx="1219200" cy="1219200"/>
          </a:xfrm>
          <a:prstGeom prst="rect">
            <a:avLst/>
          </a:prstGeom>
          <a:noFill/>
          <a:ln>
            <a:noFill/>
          </a:ln>
        </p:spPr>
      </p:pic>
      <p:cxnSp>
        <p:nvCxnSpPr>
          <p:cNvPr id="1239" name="Google Shape;1239;p71"/>
          <p:cNvCxnSpPr/>
          <p:nvPr/>
        </p:nvCxnSpPr>
        <p:spPr>
          <a:xfrm rot="10800000">
            <a:off x="8215280" y="5440522"/>
            <a:ext cx="1993592" cy="0"/>
          </a:xfrm>
          <a:prstGeom prst="straightConnector1">
            <a:avLst/>
          </a:prstGeom>
          <a:noFill/>
          <a:ln cap="flat" cmpd="sng" w="38100">
            <a:solidFill>
              <a:schemeClr val="dk1"/>
            </a:solidFill>
            <a:prstDash val="solid"/>
            <a:miter lim="800000"/>
            <a:headEnd len="sm" w="sm" type="none"/>
            <a:tailEnd len="med" w="med" type="triangle"/>
          </a:ln>
        </p:spPr>
      </p:cxnSp>
      <p:cxnSp>
        <p:nvCxnSpPr>
          <p:cNvPr id="1240" name="Google Shape;1240;p71"/>
          <p:cNvCxnSpPr/>
          <p:nvPr/>
        </p:nvCxnSpPr>
        <p:spPr>
          <a:xfrm>
            <a:off x="10208872" y="4346649"/>
            <a:ext cx="0" cy="1119907"/>
          </a:xfrm>
          <a:prstGeom prst="straightConnector1">
            <a:avLst/>
          </a:prstGeom>
          <a:noFill/>
          <a:ln cap="flat" cmpd="sng" w="38100">
            <a:solidFill>
              <a:schemeClr val="dk1"/>
            </a:solidFill>
            <a:prstDash val="solid"/>
            <a:miter lim="800000"/>
            <a:headEnd len="sm" w="sm" type="none"/>
            <a:tailEnd len="sm" w="sm" type="none"/>
          </a:ln>
        </p:spPr>
      </p:cxnSp>
      <p:sp>
        <p:nvSpPr>
          <p:cNvPr id="1241" name="Google Shape;1241;p71"/>
          <p:cNvSpPr txBox="1"/>
          <p:nvPr/>
        </p:nvSpPr>
        <p:spPr>
          <a:xfrm>
            <a:off x="7197517" y="160396"/>
            <a:ext cx="61912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TroVE: https://arxiv.org/pdf/2401.12869</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LATM: https://arxiv.org/abs/2305.17126</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CREATOR: https://arxiv.org/abs/2305.14318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CRAFT: https://arxiv.org/abs/2309.17428</a:t>
            </a:r>
            <a:endParaRPr sz="1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248" name="Google Shape;1248;p72"/>
          <p:cNvPicPr preferRelativeResize="0"/>
          <p:nvPr/>
        </p:nvPicPr>
        <p:blipFill rotWithShape="1">
          <a:blip r:embed="rId3">
            <a:alphaModFix/>
          </a:blip>
          <a:srcRect b="0" l="0" r="0" t="0"/>
          <a:stretch/>
        </p:blipFill>
        <p:spPr>
          <a:xfrm>
            <a:off x="744416" y="2652467"/>
            <a:ext cx="1800000" cy="1800000"/>
          </a:xfrm>
          <a:prstGeom prst="rect">
            <a:avLst/>
          </a:prstGeom>
          <a:noFill/>
          <a:ln>
            <a:noFill/>
          </a:ln>
        </p:spPr>
      </p:pic>
      <p:pic>
        <p:nvPicPr>
          <p:cNvPr id="1249" name="Google Shape;1249;p72"/>
          <p:cNvPicPr preferRelativeResize="0"/>
          <p:nvPr/>
        </p:nvPicPr>
        <p:blipFill rotWithShape="1">
          <a:blip r:embed="rId4">
            <a:alphaModFix/>
          </a:blip>
          <a:srcRect b="0" l="0" r="0" t="0"/>
          <a:stretch/>
        </p:blipFill>
        <p:spPr>
          <a:xfrm>
            <a:off x="5102216" y="2652467"/>
            <a:ext cx="1799999" cy="1800000"/>
          </a:xfrm>
          <a:prstGeom prst="rect">
            <a:avLst/>
          </a:prstGeom>
          <a:noFill/>
          <a:ln>
            <a:noFill/>
          </a:ln>
        </p:spPr>
      </p:pic>
      <p:pic>
        <p:nvPicPr>
          <p:cNvPr id="1250" name="Google Shape;1250;p72"/>
          <p:cNvPicPr preferRelativeResize="0"/>
          <p:nvPr/>
        </p:nvPicPr>
        <p:blipFill rotWithShape="1">
          <a:blip r:embed="rId5">
            <a:alphaModFix/>
          </a:blip>
          <a:srcRect b="0" l="0" r="0" t="0"/>
          <a:stretch/>
        </p:blipFill>
        <p:spPr>
          <a:xfrm>
            <a:off x="9517308" y="2653079"/>
            <a:ext cx="1800000" cy="1800000"/>
          </a:xfrm>
          <a:prstGeom prst="rect">
            <a:avLst/>
          </a:prstGeom>
          <a:noFill/>
          <a:ln>
            <a:noFill/>
          </a:ln>
        </p:spPr>
      </p:pic>
      <p:cxnSp>
        <p:nvCxnSpPr>
          <p:cNvPr id="1251" name="Google Shape;1251;p72"/>
          <p:cNvCxnSpPr>
            <a:stCxn id="1248" idx="3"/>
          </p:cNvCxnSpPr>
          <p:nvPr/>
        </p:nvCxnSpPr>
        <p:spPr>
          <a:xfrm>
            <a:off x="2544416" y="3552467"/>
            <a:ext cx="2027700" cy="0"/>
          </a:xfrm>
          <a:prstGeom prst="straightConnector1">
            <a:avLst/>
          </a:prstGeom>
          <a:noFill/>
          <a:ln cap="flat" cmpd="sng" w="76200">
            <a:solidFill>
              <a:schemeClr val="dk1"/>
            </a:solidFill>
            <a:prstDash val="solid"/>
            <a:miter lim="800000"/>
            <a:headEnd len="sm" w="sm" type="none"/>
            <a:tailEnd len="med" w="med" type="triangle"/>
          </a:ln>
        </p:spPr>
      </p:cxnSp>
      <p:cxnSp>
        <p:nvCxnSpPr>
          <p:cNvPr id="1252" name="Google Shape;1252;p72"/>
          <p:cNvCxnSpPr/>
          <p:nvPr/>
        </p:nvCxnSpPr>
        <p:spPr>
          <a:xfrm>
            <a:off x="7221923" y="3576288"/>
            <a:ext cx="2027585" cy="0"/>
          </a:xfrm>
          <a:prstGeom prst="straightConnector1">
            <a:avLst/>
          </a:prstGeom>
          <a:noFill/>
          <a:ln cap="flat" cmpd="sng" w="76200">
            <a:solidFill>
              <a:schemeClr val="dk1"/>
            </a:solidFill>
            <a:prstDash val="solid"/>
            <a:miter lim="800000"/>
            <a:headEnd len="sm" w="sm" type="none"/>
            <a:tailEnd len="med" w="med" type="triangle"/>
          </a:ln>
        </p:spPr>
      </p:cxnSp>
      <p:sp>
        <p:nvSpPr>
          <p:cNvPr id="1253" name="Google Shape;1253;p72"/>
          <p:cNvSpPr txBox="1"/>
          <p:nvPr/>
        </p:nvSpPr>
        <p:spPr>
          <a:xfrm>
            <a:off x="2240701" y="3739147"/>
            <a:ext cx="268190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Microsoft JhengHei"/>
                <a:ea typeface="Microsoft JhengHei"/>
                <a:cs typeface="Microsoft JhengHei"/>
                <a:sym typeface="Microsoft JhengHei"/>
              </a:rPr>
              <a:t>工具</a:t>
            </a:r>
            <a:endParaRPr/>
          </a:p>
        </p:txBody>
      </p:sp>
      <p:sp>
        <p:nvSpPr>
          <p:cNvPr id="1254" name="Google Shape;1254;p72"/>
          <p:cNvSpPr txBox="1"/>
          <p:nvPr/>
        </p:nvSpPr>
        <p:spPr>
          <a:xfrm>
            <a:off x="6835401" y="3780316"/>
            <a:ext cx="268190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Microsoft JhengHei"/>
                <a:ea typeface="Microsoft JhengHei"/>
                <a:cs typeface="Microsoft JhengHei"/>
                <a:sym typeface="Microsoft JhengHei"/>
              </a:rPr>
              <a:t>工具</a:t>
            </a:r>
            <a:endParaRPr/>
          </a:p>
        </p:txBody>
      </p:sp>
      <p:sp>
        <p:nvSpPr>
          <p:cNvPr id="1255" name="Google Shape;1255;p72"/>
          <p:cNvSpPr txBox="1"/>
          <p:nvPr/>
        </p:nvSpPr>
        <p:spPr>
          <a:xfrm>
            <a:off x="844062" y="1989883"/>
            <a:ext cx="6096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icrosoft JhengHei"/>
                <a:ea typeface="Microsoft JhengHei"/>
                <a:cs typeface="Microsoft JhengHei"/>
                <a:sym typeface="Microsoft JhengHei"/>
              </a:rPr>
              <a:t>因為過度相信工具而犯錯 …</a:t>
            </a:r>
            <a:endParaRPr sz="2800">
              <a:solidFill>
                <a:schemeClr val="dk1"/>
              </a:solidFill>
              <a:latin typeface="Microsoft JhengHei"/>
              <a:ea typeface="Microsoft JhengHei"/>
              <a:cs typeface="Microsoft JhengHei"/>
              <a:sym typeface="Microsoft JhengHei"/>
            </a:endParaRPr>
          </a:p>
        </p:txBody>
      </p:sp>
      <p:sp>
        <p:nvSpPr>
          <p:cNvPr id="1256" name="Google Shape;1256;p72"/>
          <p:cNvSpPr txBox="1"/>
          <p:nvPr/>
        </p:nvSpPr>
        <p:spPr>
          <a:xfrm>
            <a:off x="5102216" y="4706578"/>
            <a:ext cx="6096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icrosoft JhengHei"/>
                <a:ea typeface="Microsoft JhengHei"/>
                <a:cs typeface="Microsoft JhengHei"/>
                <a:sym typeface="Microsoft JhengHei"/>
              </a:rPr>
              <a:t>因為過度相信工具而犯錯 …</a:t>
            </a:r>
            <a:endParaRPr sz="2800">
              <a:solidFill>
                <a:schemeClr val="dk1"/>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假如工具有問題 … 以 RAG 為例</a:t>
            </a:r>
            <a:endParaRPr/>
          </a:p>
        </p:txBody>
      </p:sp>
      <p:sp>
        <p:nvSpPr>
          <p:cNvPr id="1263" name="Google Shape;1263;p73"/>
          <p:cNvSpPr txBox="1"/>
          <p:nvPr/>
        </p:nvSpPr>
        <p:spPr>
          <a:xfrm>
            <a:off x="838200" y="6099680"/>
            <a:ext cx="1102912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Source of image: https://www.linkedin.com/posts/petergyang_google-ai-overview-suggests-adding-glue-to-activity-7199246664329551872-9VdY/</a:t>
            </a:r>
            <a:endParaRPr/>
          </a:p>
        </p:txBody>
      </p:sp>
      <p:pic>
        <p:nvPicPr>
          <p:cNvPr id="1264" name="Google Shape;1264;p73"/>
          <p:cNvPicPr preferRelativeResize="0"/>
          <p:nvPr/>
        </p:nvPicPr>
        <p:blipFill rotWithShape="1">
          <a:blip r:embed="rId3">
            <a:alphaModFix/>
          </a:blip>
          <a:srcRect b="0" l="0" r="0" t="0"/>
          <a:stretch/>
        </p:blipFill>
        <p:spPr>
          <a:xfrm>
            <a:off x="1636330" y="1609195"/>
            <a:ext cx="9434431" cy="43513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如何打造 AI Agent? 直接用 LLM！</a:t>
            </a:r>
            <a:endParaRPr/>
          </a:p>
        </p:txBody>
      </p:sp>
      <p:pic>
        <p:nvPicPr>
          <p:cNvPr id="208" name="Google Shape;208;p20"/>
          <p:cNvPicPr preferRelativeResize="0"/>
          <p:nvPr/>
        </p:nvPicPr>
        <p:blipFill rotWithShape="1">
          <a:blip r:embed="rId3">
            <a:alphaModFix/>
          </a:blip>
          <a:srcRect b="0" l="0" r="0" t="0"/>
          <a:stretch/>
        </p:blipFill>
        <p:spPr>
          <a:xfrm>
            <a:off x="2982042" y="3098163"/>
            <a:ext cx="1219200" cy="1219201"/>
          </a:xfrm>
          <a:prstGeom prst="rect">
            <a:avLst/>
          </a:prstGeom>
          <a:noFill/>
          <a:ln>
            <a:noFill/>
          </a:ln>
        </p:spPr>
      </p:pic>
      <p:pic>
        <p:nvPicPr>
          <p:cNvPr id="209" name="Google Shape;209;p20"/>
          <p:cNvPicPr preferRelativeResize="0"/>
          <p:nvPr/>
        </p:nvPicPr>
        <p:blipFill rotWithShape="1">
          <a:blip r:embed="rId4">
            <a:alphaModFix/>
          </a:blip>
          <a:srcRect b="0" l="0" r="0" t="0"/>
          <a:stretch/>
        </p:blipFill>
        <p:spPr>
          <a:xfrm>
            <a:off x="8295559" y="3098164"/>
            <a:ext cx="1219200" cy="1219200"/>
          </a:xfrm>
          <a:prstGeom prst="rect">
            <a:avLst/>
          </a:prstGeom>
          <a:noFill/>
          <a:ln>
            <a:noFill/>
          </a:ln>
        </p:spPr>
      </p:pic>
      <p:cxnSp>
        <p:nvCxnSpPr>
          <p:cNvPr id="210" name="Google Shape;210;p20"/>
          <p:cNvCxnSpPr/>
          <p:nvPr/>
        </p:nvCxnSpPr>
        <p:spPr>
          <a:xfrm>
            <a:off x="3616960" y="5466080"/>
            <a:ext cx="2021840" cy="0"/>
          </a:xfrm>
          <a:prstGeom prst="straightConnector1">
            <a:avLst/>
          </a:prstGeom>
          <a:noFill/>
          <a:ln cap="flat" cmpd="sng" w="57150">
            <a:solidFill>
              <a:schemeClr val="dk1"/>
            </a:solidFill>
            <a:prstDash val="solid"/>
            <a:miter lim="800000"/>
            <a:headEnd len="sm" w="sm" type="none"/>
            <a:tailEnd len="med" w="med" type="triangle"/>
          </a:ln>
        </p:spPr>
      </p:cxnSp>
      <p:cxnSp>
        <p:nvCxnSpPr>
          <p:cNvPr id="211" name="Google Shape;211;p20"/>
          <p:cNvCxnSpPr/>
          <p:nvPr/>
        </p:nvCxnSpPr>
        <p:spPr>
          <a:xfrm>
            <a:off x="3596640" y="4384040"/>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212" name="Google Shape;212;p20"/>
          <p:cNvCxnSpPr/>
          <p:nvPr/>
        </p:nvCxnSpPr>
        <p:spPr>
          <a:xfrm rot="10800000">
            <a:off x="8920480" y="4384040"/>
            <a:ext cx="0" cy="1082040"/>
          </a:xfrm>
          <a:prstGeom prst="straightConnector1">
            <a:avLst/>
          </a:prstGeom>
          <a:noFill/>
          <a:ln cap="flat" cmpd="sng" w="57150">
            <a:solidFill>
              <a:schemeClr val="dk1"/>
            </a:solidFill>
            <a:prstDash val="solid"/>
            <a:miter lim="800000"/>
            <a:headEnd len="sm" w="sm" type="none"/>
            <a:tailEnd len="med" w="med" type="triangle"/>
          </a:ln>
        </p:spPr>
      </p:cxnSp>
      <p:cxnSp>
        <p:nvCxnSpPr>
          <p:cNvPr id="213" name="Google Shape;213;p20"/>
          <p:cNvCxnSpPr/>
          <p:nvPr/>
        </p:nvCxnSpPr>
        <p:spPr>
          <a:xfrm rot="10800000">
            <a:off x="3616960" y="1757364"/>
            <a:ext cx="1746169" cy="0"/>
          </a:xfrm>
          <a:prstGeom prst="straightConnector1">
            <a:avLst/>
          </a:prstGeom>
          <a:noFill/>
          <a:ln cap="flat" cmpd="sng" w="57150">
            <a:solidFill>
              <a:schemeClr val="dk1"/>
            </a:solidFill>
            <a:prstDash val="solid"/>
            <a:miter lim="800000"/>
            <a:headEnd len="sm" w="sm" type="none"/>
            <a:tailEnd len="sm" w="sm" type="none"/>
          </a:ln>
        </p:spPr>
      </p:cxnSp>
      <p:cxnSp>
        <p:nvCxnSpPr>
          <p:cNvPr id="214" name="Google Shape;214;p20"/>
          <p:cNvCxnSpPr/>
          <p:nvPr/>
        </p:nvCxnSpPr>
        <p:spPr>
          <a:xfrm rot="10800000">
            <a:off x="8920480" y="1757364"/>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215" name="Google Shape;215;p20"/>
          <p:cNvCxnSpPr/>
          <p:nvPr/>
        </p:nvCxnSpPr>
        <p:spPr>
          <a:xfrm>
            <a:off x="3596640" y="1757364"/>
            <a:ext cx="0" cy="1082040"/>
          </a:xfrm>
          <a:prstGeom prst="straightConnector1">
            <a:avLst/>
          </a:prstGeom>
          <a:noFill/>
          <a:ln cap="flat" cmpd="sng" w="57150">
            <a:solidFill>
              <a:schemeClr val="dk1"/>
            </a:solidFill>
            <a:prstDash val="solid"/>
            <a:miter lim="800000"/>
            <a:headEnd len="sm" w="sm" type="none"/>
            <a:tailEnd len="med" w="med" type="triangle"/>
          </a:ln>
        </p:spPr>
      </p:cxnSp>
      <p:sp>
        <p:nvSpPr>
          <p:cNvPr id="216" name="Google Shape;216;p20"/>
          <p:cNvSpPr txBox="1"/>
          <p:nvPr/>
        </p:nvSpPr>
        <p:spPr>
          <a:xfrm>
            <a:off x="1328298" y="2839404"/>
            <a:ext cx="10160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cxnSp>
        <p:nvCxnSpPr>
          <p:cNvPr id="217" name="Google Shape;217;p20"/>
          <p:cNvCxnSpPr/>
          <p:nvPr/>
        </p:nvCxnSpPr>
        <p:spPr>
          <a:xfrm>
            <a:off x="2344298" y="3198168"/>
            <a:ext cx="503002" cy="230832"/>
          </a:xfrm>
          <a:prstGeom prst="straightConnector1">
            <a:avLst/>
          </a:prstGeom>
          <a:noFill/>
          <a:ln cap="flat" cmpd="sng" w="57150">
            <a:solidFill>
              <a:schemeClr val="dk1"/>
            </a:solidFill>
            <a:prstDash val="solid"/>
            <a:miter lim="800000"/>
            <a:headEnd len="sm" w="sm" type="none"/>
            <a:tailEnd len="med" w="med" type="triangle"/>
          </a:ln>
        </p:spPr>
      </p:cxnSp>
      <p:sp>
        <p:nvSpPr>
          <p:cNvPr id="218" name="Google Shape;218;p20"/>
          <p:cNvSpPr txBox="1"/>
          <p:nvPr/>
        </p:nvSpPr>
        <p:spPr>
          <a:xfrm>
            <a:off x="5273040" y="5235247"/>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a:t>
            </a:r>
            <a:endParaRPr sz="2400">
              <a:solidFill>
                <a:schemeClr val="dk1"/>
              </a:solidFill>
              <a:latin typeface="Calibri"/>
              <a:ea typeface="Calibri"/>
              <a:cs typeface="Calibri"/>
              <a:sym typeface="Calibri"/>
            </a:endParaRPr>
          </a:p>
        </p:txBody>
      </p:sp>
      <p:cxnSp>
        <p:nvCxnSpPr>
          <p:cNvPr id="219" name="Google Shape;219;p20"/>
          <p:cNvCxnSpPr/>
          <p:nvPr/>
        </p:nvCxnSpPr>
        <p:spPr>
          <a:xfrm rot="10800000">
            <a:off x="6873159" y="5466079"/>
            <a:ext cx="2027001" cy="0"/>
          </a:xfrm>
          <a:prstGeom prst="straightConnector1">
            <a:avLst/>
          </a:prstGeom>
          <a:noFill/>
          <a:ln cap="flat" cmpd="sng" w="57150">
            <a:solidFill>
              <a:schemeClr val="dk1"/>
            </a:solidFill>
            <a:prstDash val="solid"/>
            <a:miter lim="800000"/>
            <a:headEnd len="sm" w="sm" type="none"/>
            <a:tailEnd len="sm" w="sm" type="none"/>
          </a:ln>
        </p:spPr>
      </p:cxnSp>
      <p:cxnSp>
        <p:nvCxnSpPr>
          <p:cNvPr id="220" name="Google Shape;220;p20"/>
          <p:cNvCxnSpPr/>
          <p:nvPr/>
        </p:nvCxnSpPr>
        <p:spPr>
          <a:xfrm flipH="1" rot="10800000">
            <a:off x="2448572" y="4188732"/>
            <a:ext cx="602119" cy="390616"/>
          </a:xfrm>
          <a:prstGeom prst="straightConnector1">
            <a:avLst/>
          </a:prstGeom>
          <a:noFill/>
          <a:ln cap="flat" cmpd="sng" w="57150">
            <a:solidFill>
              <a:schemeClr val="dk1"/>
            </a:solidFill>
            <a:prstDash val="dot"/>
            <a:miter lim="800000"/>
            <a:headEnd len="sm" w="sm" type="none"/>
            <a:tailEnd len="med" w="med" type="triangle"/>
          </a:ln>
        </p:spPr>
      </p:cxnSp>
      <p:sp>
        <p:nvSpPr>
          <p:cNvPr id="221" name="Google Shape;221;p20"/>
          <p:cNvSpPr txBox="1"/>
          <p:nvPr/>
        </p:nvSpPr>
        <p:spPr>
          <a:xfrm>
            <a:off x="772173" y="4577716"/>
            <a:ext cx="1572125"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LLM</a:t>
            </a:r>
            <a:endParaRPr sz="2400">
              <a:solidFill>
                <a:schemeClr val="dk1"/>
              </a:solidFill>
              <a:latin typeface="Calibri"/>
              <a:ea typeface="Calibri"/>
              <a:cs typeface="Calibri"/>
              <a:sym typeface="Calibri"/>
            </a:endParaRPr>
          </a:p>
        </p:txBody>
      </p:sp>
      <p:sp>
        <p:nvSpPr>
          <p:cNvPr id="222" name="Google Shape;222;p20"/>
          <p:cNvSpPr txBox="1"/>
          <p:nvPr/>
        </p:nvSpPr>
        <p:spPr>
          <a:xfrm>
            <a:off x="11428" y="3347200"/>
            <a:ext cx="27382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“你要贏得勝利”</a:t>
            </a:r>
            <a:endParaRPr sz="2400">
              <a:solidFill>
                <a:schemeClr val="dk1"/>
              </a:solidFill>
              <a:latin typeface="Microsoft JhengHei"/>
              <a:ea typeface="Microsoft JhengHei"/>
              <a:cs typeface="Microsoft JhengHei"/>
              <a:sym typeface="Microsoft JhengHei"/>
            </a:endParaRPr>
          </a:p>
        </p:txBody>
      </p:sp>
      <p:sp>
        <p:nvSpPr>
          <p:cNvPr id="223" name="Google Shape;223;p20"/>
          <p:cNvSpPr txBox="1"/>
          <p:nvPr/>
        </p:nvSpPr>
        <p:spPr>
          <a:xfrm>
            <a:off x="4873605" y="4771691"/>
            <a:ext cx="2724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“我要下在 5-5”</a:t>
            </a:r>
            <a:endParaRPr sz="2400">
              <a:solidFill>
                <a:schemeClr val="dk1"/>
              </a:solidFill>
              <a:latin typeface="Microsoft JhengHei"/>
              <a:ea typeface="Microsoft JhengHei"/>
              <a:cs typeface="Microsoft JhengHei"/>
              <a:sym typeface="Microsoft JhengHei"/>
            </a:endParaRPr>
          </a:p>
        </p:txBody>
      </p:sp>
      <p:pic>
        <p:nvPicPr>
          <p:cNvPr id="224" name="Google Shape;224;p20"/>
          <p:cNvPicPr preferRelativeResize="0"/>
          <p:nvPr/>
        </p:nvPicPr>
        <p:blipFill rotWithShape="1">
          <a:blip r:embed="rId5">
            <a:alphaModFix/>
          </a:blip>
          <a:srcRect b="0" l="0" r="0" t="0"/>
          <a:stretch/>
        </p:blipFill>
        <p:spPr>
          <a:xfrm>
            <a:off x="9103433" y="2946203"/>
            <a:ext cx="1969225" cy="1580611"/>
          </a:xfrm>
          <a:prstGeom prst="rect">
            <a:avLst/>
          </a:prstGeom>
          <a:noFill/>
          <a:ln>
            <a:noFill/>
          </a:ln>
        </p:spPr>
      </p:pic>
      <p:pic>
        <p:nvPicPr>
          <p:cNvPr id="225" name="Google Shape;225;p20"/>
          <p:cNvPicPr preferRelativeResize="0"/>
          <p:nvPr/>
        </p:nvPicPr>
        <p:blipFill rotWithShape="1">
          <a:blip r:embed="rId6">
            <a:alphaModFix/>
          </a:blip>
          <a:srcRect b="0" l="0" r="0" t="0"/>
          <a:stretch/>
        </p:blipFill>
        <p:spPr>
          <a:xfrm>
            <a:off x="5580894" y="2000071"/>
            <a:ext cx="1172381" cy="1172381"/>
          </a:xfrm>
          <a:prstGeom prst="rect">
            <a:avLst/>
          </a:prstGeom>
          <a:noFill/>
          <a:ln>
            <a:noFill/>
          </a:ln>
        </p:spPr>
      </p:pic>
      <p:sp>
        <p:nvSpPr>
          <p:cNvPr id="226" name="Google Shape;226;p20"/>
          <p:cNvSpPr txBox="1"/>
          <p:nvPr/>
        </p:nvSpPr>
        <p:spPr>
          <a:xfrm>
            <a:off x="1750556" y="1769634"/>
            <a:ext cx="18257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以文字描述</a:t>
            </a:r>
            <a:endParaRPr/>
          </a:p>
        </p:txBody>
      </p:sp>
      <p:sp>
        <p:nvSpPr>
          <p:cNvPr id="227" name="Google Shape;227;p20"/>
          <p:cNvSpPr txBox="1"/>
          <p:nvPr/>
        </p:nvSpPr>
        <p:spPr>
          <a:xfrm>
            <a:off x="8496300" y="4856393"/>
            <a:ext cx="2724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轉譯為行動</a:t>
            </a:r>
            <a:endParaRPr/>
          </a:p>
        </p:txBody>
      </p:sp>
      <p:sp>
        <p:nvSpPr>
          <p:cNvPr id="228" name="Google Shape;228;p20"/>
          <p:cNvSpPr txBox="1"/>
          <p:nvPr/>
        </p:nvSpPr>
        <p:spPr>
          <a:xfrm>
            <a:off x="1730237" y="2144999"/>
            <a:ext cx="18257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(option)</a:t>
            </a:r>
            <a:endParaRPr sz="2400">
              <a:solidFill>
                <a:schemeClr val="dk1"/>
              </a:solidFill>
              <a:latin typeface="Microsoft JhengHei"/>
              <a:ea typeface="Microsoft JhengHei"/>
              <a:cs typeface="Microsoft JhengHei"/>
              <a:sym typeface="Microsoft JhengHei"/>
            </a:endParaRPr>
          </a:p>
        </p:txBody>
      </p:sp>
      <p:sp>
        <p:nvSpPr>
          <p:cNvPr id="229" name="Google Shape;229;p20"/>
          <p:cNvSpPr txBox="1"/>
          <p:nvPr/>
        </p:nvSpPr>
        <p:spPr>
          <a:xfrm>
            <a:off x="5245674" y="1499460"/>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Observation</a:t>
            </a:r>
            <a:endParaRPr sz="2400">
              <a:solidFill>
                <a:schemeClr val="dk1"/>
              </a:solidFill>
              <a:latin typeface="Calibri"/>
              <a:ea typeface="Calibri"/>
              <a:cs typeface="Calibri"/>
              <a:sym typeface="Calibri"/>
            </a:endParaRPr>
          </a:p>
        </p:txBody>
      </p:sp>
      <p:cxnSp>
        <p:nvCxnSpPr>
          <p:cNvPr id="230" name="Google Shape;230;p20"/>
          <p:cNvCxnSpPr/>
          <p:nvPr/>
        </p:nvCxnSpPr>
        <p:spPr>
          <a:xfrm rot="10800000">
            <a:off x="7121464" y="1757363"/>
            <a:ext cx="1754485" cy="0"/>
          </a:xfrm>
          <a:prstGeom prst="straightConnector1">
            <a:avLst/>
          </a:prstGeom>
          <a:noFill/>
          <a:ln cap="flat" cmpd="sng" w="57150">
            <a:solidFill>
              <a:schemeClr val="dk1"/>
            </a:solidFill>
            <a:prstDash val="solid"/>
            <a:miter lim="800000"/>
            <a:headEnd len="sm" w="sm" type="none"/>
            <a:tailEnd len="med" w="med" type="triangle"/>
          </a:ln>
        </p:spPr>
      </p:cxnSp>
      <p:sp>
        <p:nvSpPr>
          <p:cNvPr id="231" name="Google Shape;231;p20"/>
          <p:cNvSpPr txBox="1"/>
          <p:nvPr/>
        </p:nvSpPr>
        <p:spPr>
          <a:xfrm>
            <a:off x="838200" y="5927744"/>
            <a:ext cx="72453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icrosoft JhengHei"/>
                <a:ea typeface="Microsoft JhengHei"/>
                <a:cs typeface="Microsoft JhengHei"/>
                <a:sym typeface="Microsoft JhengHei"/>
              </a:rPr>
              <a:t>以 LLM 直接實踐人類對於擁有 Agent 的渴望</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270" name="Google Shape;1270;p74"/>
          <p:cNvPicPr preferRelativeResize="0"/>
          <p:nvPr/>
        </p:nvPicPr>
        <p:blipFill rotWithShape="1">
          <a:blip r:embed="rId3">
            <a:alphaModFix/>
          </a:blip>
          <a:srcRect b="0" l="0" r="0" t="0"/>
          <a:stretch/>
        </p:blipFill>
        <p:spPr>
          <a:xfrm>
            <a:off x="744416" y="2652467"/>
            <a:ext cx="1800000" cy="1800000"/>
          </a:xfrm>
          <a:prstGeom prst="rect">
            <a:avLst/>
          </a:prstGeom>
          <a:noFill/>
          <a:ln>
            <a:noFill/>
          </a:ln>
        </p:spPr>
      </p:pic>
      <p:pic>
        <p:nvPicPr>
          <p:cNvPr id="1271" name="Google Shape;1271;p74"/>
          <p:cNvPicPr preferRelativeResize="0"/>
          <p:nvPr/>
        </p:nvPicPr>
        <p:blipFill rotWithShape="1">
          <a:blip r:embed="rId4">
            <a:alphaModFix/>
          </a:blip>
          <a:srcRect b="0" l="0" r="0" t="0"/>
          <a:stretch/>
        </p:blipFill>
        <p:spPr>
          <a:xfrm>
            <a:off x="5102216" y="2652467"/>
            <a:ext cx="1799999" cy="1800000"/>
          </a:xfrm>
          <a:prstGeom prst="rect">
            <a:avLst/>
          </a:prstGeom>
          <a:noFill/>
          <a:ln>
            <a:noFill/>
          </a:ln>
        </p:spPr>
      </p:pic>
      <p:pic>
        <p:nvPicPr>
          <p:cNvPr id="1272" name="Google Shape;1272;p74"/>
          <p:cNvPicPr preferRelativeResize="0"/>
          <p:nvPr/>
        </p:nvPicPr>
        <p:blipFill rotWithShape="1">
          <a:blip r:embed="rId5">
            <a:alphaModFix/>
          </a:blip>
          <a:srcRect b="0" l="0" r="0" t="0"/>
          <a:stretch/>
        </p:blipFill>
        <p:spPr>
          <a:xfrm>
            <a:off x="9517308" y="2653079"/>
            <a:ext cx="1800000" cy="1800000"/>
          </a:xfrm>
          <a:prstGeom prst="rect">
            <a:avLst/>
          </a:prstGeom>
          <a:noFill/>
          <a:ln>
            <a:noFill/>
          </a:ln>
        </p:spPr>
      </p:pic>
      <p:cxnSp>
        <p:nvCxnSpPr>
          <p:cNvPr id="1273" name="Google Shape;1273;p74"/>
          <p:cNvCxnSpPr>
            <a:stCxn id="1270" idx="3"/>
          </p:cNvCxnSpPr>
          <p:nvPr/>
        </p:nvCxnSpPr>
        <p:spPr>
          <a:xfrm>
            <a:off x="2544416" y="3552467"/>
            <a:ext cx="2027700" cy="0"/>
          </a:xfrm>
          <a:prstGeom prst="straightConnector1">
            <a:avLst/>
          </a:prstGeom>
          <a:noFill/>
          <a:ln cap="flat" cmpd="sng" w="76200">
            <a:solidFill>
              <a:schemeClr val="dk1"/>
            </a:solidFill>
            <a:prstDash val="solid"/>
            <a:miter lim="800000"/>
            <a:headEnd len="sm" w="sm" type="none"/>
            <a:tailEnd len="med" w="med" type="triangle"/>
          </a:ln>
        </p:spPr>
      </p:cxnSp>
      <p:cxnSp>
        <p:nvCxnSpPr>
          <p:cNvPr id="1274" name="Google Shape;1274;p74"/>
          <p:cNvCxnSpPr/>
          <p:nvPr/>
        </p:nvCxnSpPr>
        <p:spPr>
          <a:xfrm>
            <a:off x="7221923" y="3576288"/>
            <a:ext cx="2027585" cy="0"/>
          </a:xfrm>
          <a:prstGeom prst="straightConnector1">
            <a:avLst/>
          </a:prstGeom>
          <a:noFill/>
          <a:ln cap="flat" cmpd="sng" w="76200">
            <a:solidFill>
              <a:schemeClr val="dk1"/>
            </a:solidFill>
            <a:prstDash val="solid"/>
            <a:miter lim="800000"/>
            <a:headEnd len="sm" w="sm" type="none"/>
            <a:tailEnd len="med" w="med" type="triangle"/>
          </a:ln>
        </p:spPr>
      </p:cxnSp>
      <p:sp>
        <p:nvSpPr>
          <p:cNvPr id="1275" name="Google Shape;1275;p74"/>
          <p:cNvSpPr txBox="1"/>
          <p:nvPr/>
        </p:nvSpPr>
        <p:spPr>
          <a:xfrm>
            <a:off x="2240701" y="3739147"/>
            <a:ext cx="268190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Microsoft JhengHei"/>
                <a:ea typeface="Microsoft JhengHei"/>
                <a:cs typeface="Microsoft JhengHei"/>
                <a:sym typeface="Microsoft JhengHei"/>
              </a:rPr>
              <a:t>工具</a:t>
            </a:r>
            <a:endParaRPr/>
          </a:p>
        </p:txBody>
      </p:sp>
      <p:sp>
        <p:nvSpPr>
          <p:cNvPr id="1276" name="Google Shape;1276;p74"/>
          <p:cNvSpPr txBox="1"/>
          <p:nvPr/>
        </p:nvSpPr>
        <p:spPr>
          <a:xfrm>
            <a:off x="6835401" y="3780316"/>
            <a:ext cx="268190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Microsoft JhengHei"/>
                <a:ea typeface="Microsoft JhengHei"/>
                <a:cs typeface="Microsoft JhengHei"/>
                <a:sym typeface="Microsoft JhengHei"/>
              </a:rPr>
              <a:t>工具</a:t>
            </a:r>
            <a:endParaRPr/>
          </a:p>
        </p:txBody>
      </p:sp>
      <p:sp>
        <p:nvSpPr>
          <p:cNvPr id="1277" name="Google Shape;1277;p74"/>
          <p:cNvSpPr txBox="1"/>
          <p:nvPr/>
        </p:nvSpPr>
        <p:spPr>
          <a:xfrm>
            <a:off x="844062" y="1989883"/>
            <a:ext cx="6096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icrosoft JhengHei"/>
                <a:ea typeface="Microsoft JhengHei"/>
                <a:cs typeface="Microsoft JhengHei"/>
                <a:sym typeface="Microsoft JhengHei"/>
              </a:rPr>
              <a:t>因為過度相信工具而犯錯 …</a:t>
            </a:r>
            <a:endParaRPr sz="2800">
              <a:solidFill>
                <a:schemeClr val="dk1"/>
              </a:solidFill>
              <a:latin typeface="Microsoft JhengHei"/>
              <a:ea typeface="Microsoft JhengHei"/>
              <a:cs typeface="Microsoft JhengHei"/>
              <a:sym typeface="Microsoft JhengHei"/>
            </a:endParaRPr>
          </a:p>
        </p:txBody>
      </p:sp>
      <p:sp>
        <p:nvSpPr>
          <p:cNvPr id="1278" name="Google Shape;1278;p74"/>
          <p:cNvSpPr txBox="1"/>
          <p:nvPr/>
        </p:nvSpPr>
        <p:spPr>
          <a:xfrm>
            <a:off x="5102216" y="4706578"/>
            <a:ext cx="6096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icrosoft JhengHei"/>
                <a:ea typeface="Microsoft JhengHei"/>
                <a:cs typeface="Microsoft JhengHei"/>
                <a:sym typeface="Microsoft JhengHei"/>
              </a:rPr>
              <a:t>因為過度相信工具而犯錯 …</a:t>
            </a:r>
            <a:endParaRPr sz="2800">
              <a:solidFill>
                <a:schemeClr val="dk1"/>
              </a:solidFill>
              <a:latin typeface="Microsoft JhengHei"/>
              <a:ea typeface="Microsoft JhengHei"/>
              <a:cs typeface="Microsoft JhengHei"/>
              <a:sym typeface="Microsoft JhengHei"/>
            </a:endParaRPr>
          </a:p>
        </p:txBody>
      </p:sp>
      <p:sp>
        <p:nvSpPr>
          <p:cNvPr id="1279" name="Google Shape;1279;p74"/>
          <p:cNvSpPr txBox="1"/>
          <p:nvPr/>
        </p:nvSpPr>
        <p:spPr>
          <a:xfrm>
            <a:off x="1344393" y="5266985"/>
            <a:ext cx="357821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Microsoft JhengHei"/>
                <a:ea typeface="Microsoft JhengHei"/>
                <a:cs typeface="Microsoft JhengHei"/>
                <a:sym typeface="Microsoft JhengHei"/>
              </a:rPr>
              <a:t>不要完全相信工具，要有自己的判斷力</a:t>
            </a:r>
            <a:endParaRPr/>
          </a:p>
        </p:txBody>
      </p:sp>
      <p:sp>
        <p:nvSpPr>
          <p:cNvPr id="1280" name="Google Shape;1280;p74"/>
          <p:cNvSpPr txBox="1"/>
          <p:nvPr/>
        </p:nvSpPr>
        <p:spPr>
          <a:xfrm>
            <a:off x="6835401" y="1270162"/>
            <a:ext cx="357821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Microsoft JhengHei"/>
                <a:ea typeface="Microsoft JhengHei"/>
                <a:cs typeface="Microsoft JhengHei"/>
                <a:sym typeface="Microsoft JhengHei"/>
              </a:rPr>
              <a:t>不要完全相信工具，要有自己的判斷力</a:t>
            </a:r>
            <a:endParaRPr/>
          </a:p>
        </p:txBody>
      </p:sp>
      <p:cxnSp>
        <p:nvCxnSpPr>
          <p:cNvPr id="1281" name="Google Shape;1281;p74"/>
          <p:cNvCxnSpPr/>
          <p:nvPr/>
        </p:nvCxnSpPr>
        <p:spPr>
          <a:xfrm rot="10800000">
            <a:off x="1644416" y="4706578"/>
            <a:ext cx="596285" cy="523220"/>
          </a:xfrm>
          <a:prstGeom prst="straightConnector1">
            <a:avLst/>
          </a:prstGeom>
          <a:noFill/>
          <a:ln cap="flat" cmpd="sng" w="76200">
            <a:solidFill>
              <a:schemeClr val="dk1"/>
            </a:solidFill>
            <a:prstDash val="dot"/>
            <a:miter lim="800000"/>
            <a:headEnd len="sm" w="sm" type="none"/>
            <a:tailEnd len="med" w="med" type="triangle"/>
          </a:ln>
        </p:spPr>
      </p:cxnSp>
      <p:cxnSp>
        <p:nvCxnSpPr>
          <p:cNvPr id="1282" name="Google Shape;1282;p74"/>
          <p:cNvCxnSpPr/>
          <p:nvPr/>
        </p:nvCxnSpPr>
        <p:spPr>
          <a:xfrm flipH="1">
            <a:off x="6662401" y="2224269"/>
            <a:ext cx="1051384" cy="480223"/>
          </a:xfrm>
          <a:prstGeom prst="straightConnector1">
            <a:avLst/>
          </a:prstGeom>
          <a:noFill/>
          <a:ln cap="flat" cmpd="sng" w="76200">
            <a:solidFill>
              <a:schemeClr val="dk1"/>
            </a:solidFill>
            <a:prstDash val="dot"/>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語言模型有沒有自己的判斷力？</a:t>
            </a:r>
            <a:endParaRPr/>
          </a:p>
        </p:txBody>
      </p:sp>
      <p:sp>
        <p:nvSpPr>
          <p:cNvPr id="1289" name="Google Shape;1289;p75"/>
          <p:cNvSpPr/>
          <p:nvPr/>
        </p:nvSpPr>
        <p:spPr>
          <a:xfrm>
            <a:off x="6850077" y="4485733"/>
            <a:ext cx="3281037" cy="409758"/>
          </a:xfrm>
          <a:prstGeom prst="roundRect">
            <a:avLst>
              <a:gd fmla="val 16667"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Microsoft JhengHei"/>
              <a:ea typeface="Microsoft JhengHei"/>
              <a:cs typeface="Microsoft JhengHei"/>
              <a:sym typeface="Microsoft JhengHei"/>
            </a:endParaRPr>
          </a:p>
        </p:txBody>
      </p:sp>
      <p:sp>
        <p:nvSpPr>
          <p:cNvPr id="1290" name="Google Shape;1290;p75"/>
          <p:cNvSpPr/>
          <p:nvPr/>
        </p:nvSpPr>
        <p:spPr>
          <a:xfrm>
            <a:off x="1672545" y="4495864"/>
            <a:ext cx="5155433" cy="365465"/>
          </a:xfrm>
          <a:prstGeom prst="roundRect">
            <a:avLst>
              <a:gd fmla="val 16667"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Microsoft JhengHei"/>
              <a:ea typeface="Microsoft JhengHei"/>
              <a:cs typeface="Microsoft JhengHei"/>
              <a:sym typeface="Microsoft JhengHei"/>
            </a:endParaRPr>
          </a:p>
        </p:txBody>
      </p:sp>
      <p:sp>
        <p:nvSpPr>
          <p:cNvPr id="1291" name="Google Shape;1291;p75"/>
          <p:cNvSpPr/>
          <p:nvPr/>
        </p:nvSpPr>
        <p:spPr>
          <a:xfrm>
            <a:off x="4997140" y="3161148"/>
            <a:ext cx="1228725" cy="918462"/>
          </a:xfrm>
          <a:prstGeom prst="roundRect">
            <a:avLst>
              <a:gd fmla="val 16667" name="adj"/>
            </a:avLst>
          </a:prstGeom>
          <a:gradFill>
            <a:gsLst>
              <a:gs pos="0">
                <a:srgbClr val="B0CAE9"/>
              </a:gs>
              <a:gs pos="50000">
                <a:srgbClr val="A1C1E4"/>
              </a:gs>
              <a:gs pos="100000">
                <a:srgbClr val="90B8E4"/>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語言</a:t>
            </a:r>
            <a:endParaRPr sz="2400">
              <a:solidFill>
                <a:schemeClr val="dk1"/>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模型</a:t>
            </a:r>
            <a:endParaRPr/>
          </a:p>
        </p:txBody>
      </p:sp>
      <p:sp>
        <p:nvSpPr>
          <p:cNvPr id="1292" name="Google Shape;1292;p75"/>
          <p:cNvSpPr txBox="1"/>
          <p:nvPr/>
        </p:nvSpPr>
        <p:spPr>
          <a:xfrm>
            <a:off x="1539565" y="2288363"/>
            <a:ext cx="76771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2025 年 3 月 10 日那天下午 2:00 ，高雄氣溫如何</a:t>
            </a:r>
            <a:endParaRPr/>
          </a:p>
        </p:txBody>
      </p:sp>
      <p:sp>
        <p:nvSpPr>
          <p:cNvPr id="1293" name="Google Shape;1293;p75"/>
          <p:cNvSpPr txBox="1"/>
          <p:nvPr/>
        </p:nvSpPr>
        <p:spPr>
          <a:xfrm>
            <a:off x="1749115" y="446169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&lt;tool&gt;Temperature('高雄', '2025.03.10 14:00')&lt;/tool&gt;</a:t>
            </a:r>
            <a:endParaRPr/>
          </a:p>
        </p:txBody>
      </p:sp>
      <p:cxnSp>
        <p:nvCxnSpPr>
          <p:cNvPr id="1294" name="Google Shape;1294;p75"/>
          <p:cNvCxnSpPr>
            <a:stCxn id="1291" idx="2"/>
          </p:cNvCxnSpPr>
          <p:nvPr/>
        </p:nvCxnSpPr>
        <p:spPr>
          <a:xfrm>
            <a:off x="5611503" y="4079610"/>
            <a:ext cx="0" cy="384000"/>
          </a:xfrm>
          <a:prstGeom prst="straightConnector1">
            <a:avLst/>
          </a:prstGeom>
          <a:noFill/>
          <a:ln cap="flat" cmpd="sng" w="38100">
            <a:solidFill>
              <a:schemeClr val="dk1"/>
            </a:solidFill>
            <a:prstDash val="solid"/>
            <a:miter lim="800000"/>
            <a:headEnd len="sm" w="sm" type="none"/>
            <a:tailEnd len="med" w="med" type="triangle"/>
          </a:ln>
        </p:spPr>
      </p:cxnSp>
      <p:cxnSp>
        <p:nvCxnSpPr>
          <p:cNvPr id="1295" name="Google Shape;1295;p75"/>
          <p:cNvCxnSpPr/>
          <p:nvPr/>
        </p:nvCxnSpPr>
        <p:spPr>
          <a:xfrm flipH="1">
            <a:off x="5621026" y="2730141"/>
            <a:ext cx="1" cy="383961"/>
          </a:xfrm>
          <a:prstGeom prst="straightConnector1">
            <a:avLst/>
          </a:prstGeom>
          <a:noFill/>
          <a:ln cap="flat" cmpd="sng" w="38100">
            <a:solidFill>
              <a:schemeClr val="dk1"/>
            </a:solidFill>
            <a:prstDash val="solid"/>
            <a:miter lim="800000"/>
            <a:headEnd len="sm" w="sm" type="none"/>
            <a:tailEnd len="med" w="med" type="triangle"/>
          </a:ln>
        </p:spPr>
      </p:cxnSp>
      <p:sp>
        <p:nvSpPr>
          <p:cNvPr id="1296" name="Google Shape;1296;p75"/>
          <p:cNvSpPr txBox="1"/>
          <p:nvPr/>
        </p:nvSpPr>
        <p:spPr>
          <a:xfrm>
            <a:off x="6678305" y="2250263"/>
            <a:ext cx="22188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FF"/>
                </a:solidFill>
                <a:latin typeface="Microsoft JhengHei"/>
                <a:ea typeface="Microsoft JhengHei"/>
                <a:cs typeface="Microsoft JhengHei"/>
                <a:sym typeface="Microsoft JhengHei"/>
              </a:rPr>
              <a:t>User Prompt</a:t>
            </a:r>
            <a:endParaRPr b="1" sz="2400">
              <a:solidFill>
                <a:srgbClr val="0000FF"/>
              </a:solidFill>
              <a:latin typeface="Microsoft JhengHei"/>
              <a:ea typeface="Microsoft JhengHei"/>
              <a:cs typeface="Microsoft JhengHei"/>
              <a:sym typeface="Microsoft JhengHei"/>
            </a:endParaRPr>
          </a:p>
        </p:txBody>
      </p:sp>
      <p:sp>
        <p:nvSpPr>
          <p:cNvPr id="1297" name="Google Shape;1297;p75"/>
          <p:cNvSpPr txBox="1"/>
          <p:nvPr/>
        </p:nvSpPr>
        <p:spPr>
          <a:xfrm>
            <a:off x="6678305" y="1690688"/>
            <a:ext cx="28357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FF"/>
                </a:solidFill>
                <a:latin typeface="Microsoft JhengHei"/>
                <a:ea typeface="Microsoft JhengHei"/>
                <a:cs typeface="Microsoft JhengHei"/>
                <a:sym typeface="Microsoft JhengHei"/>
              </a:rPr>
              <a:t>System Prompt</a:t>
            </a:r>
            <a:endParaRPr b="1" sz="2400">
              <a:solidFill>
                <a:srgbClr val="0000FF"/>
              </a:solidFill>
              <a:latin typeface="Microsoft JhengHei"/>
              <a:ea typeface="Microsoft JhengHei"/>
              <a:cs typeface="Microsoft JhengHei"/>
              <a:sym typeface="Microsoft JhengHei"/>
            </a:endParaRPr>
          </a:p>
        </p:txBody>
      </p:sp>
      <p:sp>
        <p:nvSpPr>
          <p:cNvPr id="1298" name="Google Shape;1298;p75"/>
          <p:cNvSpPr/>
          <p:nvPr/>
        </p:nvSpPr>
        <p:spPr>
          <a:xfrm>
            <a:off x="1387164" y="2289366"/>
            <a:ext cx="5295891" cy="393729"/>
          </a:xfrm>
          <a:prstGeom prst="roundRect">
            <a:avLst>
              <a:gd fmla="val 10097" name="adj"/>
            </a:avLst>
          </a:prstGeom>
          <a:noFill/>
          <a:ln cap="flat" cmpd="sng" w="38100">
            <a:solidFill>
              <a:srgbClr val="0000F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9" name="Google Shape;1299;p75"/>
          <p:cNvSpPr/>
          <p:nvPr/>
        </p:nvSpPr>
        <p:spPr>
          <a:xfrm>
            <a:off x="1387166" y="1690688"/>
            <a:ext cx="5291140" cy="461665"/>
          </a:xfrm>
          <a:prstGeom prst="roundRect">
            <a:avLst>
              <a:gd fmla="val 4705" name="adj"/>
            </a:avLst>
          </a:prstGeom>
          <a:noFill/>
          <a:ln cap="flat" cmpd="sng" w="38100">
            <a:solidFill>
              <a:srgbClr val="0000F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0" name="Google Shape;1300;p75"/>
          <p:cNvSpPr txBox="1"/>
          <p:nvPr/>
        </p:nvSpPr>
        <p:spPr>
          <a:xfrm>
            <a:off x="1544100" y="1724889"/>
            <a:ext cx="50119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工具使用方式 ……</a:t>
            </a:r>
            <a:endParaRPr sz="1800">
              <a:solidFill>
                <a:schemeClr val="dk1"/>
              </a:solidFill>
              <a:latin typeface="Calibri"/>
              <a:ea typeface="Calibri"/>
              <a:cs typeface="Calibri"/>
              <a:sym typeface="Calibri"/>
            </a:endParaRPr>
          </a:p>
        </p:txBody>
      </p:sp>
      <p:sp>
        <p:nvSpPr>
          <p:cNvPr id="1301" name="Google Shape;1301;p75"/>
          <p:cNvSpPr txBox="1"/>
          <p:nvPr/>
        </p:nvSpPr>
        <p:spPr>
          <a:xfrm>
            <a:off x="6827986" y="4469676"/>
            <a:ext cx="36644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&lt;output&gt;攝氏 </a:t>
            </a:r>
            <a:r>
              <a:rPr lang="en-US" sz="1800">
                <a:solidFill>
                  <a:srgbClr val="FF0000"/>
                </a:solidFill>
                <a:latin typeface="Calibri"/>
                <a:ea typeface="Calibri"/>
                <a:cs typeface="Calibri"/>
                <a:sym typeface="Calibri"/>
              </a:rPr>
              <a:t>100 </a:t>
            </a:r>
            <a:r>
              <a:rPr lang="en-US" sz="1800">
                <a:solidFill>
                  <a:schemeClr val="dk1"/>
                </a:solidFill>
                <a:latin typeface="Calibri"/>
                <a:ea typeface="Calibri"/>
                <a:cs typeface="Calibri"/>
                <a:sym typeface="Calibri"/>
              </a:rPr>
              <a:t>度&lt;/output&gt;</a:t>
            </a:r>
            <a:endParaRPr/>
          </a:p>
        </p:txBody>
      </p:sp>
      <p:sp>
        <p:nvSpPr>
          <p:cNvPr id="1302" name="Google Shape;1302;p75"/>
          <p:cNvSpPr txBox="1"/>
          <p:nvPr/>
        </p:nvSpPr>
        <p:spPr>
          <a:xfrm>
            <a:off x="700345" y="3950831"/>
            <a:ext cx="2659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不需要呈現給使用者看</a:t>
            </a:r>
            <a:endParaRPr/>
          </a:p>
        </p:txBody>
      </p:sp>
      <p:sp>
        <p:nvSpPr>
          <p:cNvPr id="1303" name="Google Shape;1303;p75"/>
          <p:cNvSpPr txBox="1"/>
          <p:nvPr/>
        </p:nvSpPr>
        <p:spPr>
          <a:xfrm>
            <a:off x="7762057" y="3943773"/>
            <a:ext cx="2659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不需要呈現給使用者看</a:t>
            </a:r>
            <a:endParaRPr/>
          </a:p>
        </p:txBody>
      </p:sp>
      <p:cxnSp>
        <p:nvCxnSpPr>
          <p:cNvPr id="1304" name="Google Shape;1304;p75"/>
          <p:cNvCxnSpPr/>
          <p:nvPr/>
        </p:nvCxnSpPr>
        <p:spPr>
          <a:xfrm rot="10800000">
            <a:off x="1806887" y="4275883"/>
            <a:ext cx="322603" cy="253549"/>
          </a:xfrm>
          <a:prstGeom prst="straightConnector1">
            <a:avLst/>
          </a:prstGeom>
          <a:noFill/>
          <a:ln cap="flat" cmpd="sng" w="38100">
            <a:solidFill>
              <a:schemeClr val="dk1"/>
            </a:solidFill>
            <a:prstDash val="dot"/>
            <a:miter lim="800000"/>
            <a:headEnd len="sm" w="sm" type="none"/>
            <a:tailEnd len="med" w="med" type="triangle"/>
          </a:ln>
        </p:spPr>
      </p:cxnSp>
      <p:cxnSp>
        <p:nvCxnSpPr>
          <p:cNvPr id="1305" name="Google Shape;1305;p75"/>
          <p:cNvCxnSpPr>
            <a:endCxn id="1303" idx="1"/>
          </p:cNvCxnSpPr>
          <p:nvPr/>
        </p:nvCxnSpPr>
        <p:spPr>
          <a:xfrm flipH="1" rot="10800000">
            <a:off x="7379857" y="4128439"/>
            <a:ext cx="382200" cy="378600"/>
          </a:xfrm>
          <a:prstGeom prst="straightConnector1">
            <a:avLst/>
          </a:prstGeom>
          <a:noFill/>
          <a:ln cap="flat" cmpd="sng" w="38100">
            <a:solidFill>
              <a:schemeClr val="dk1"/>
            </a:solidFill>
            <a:prstDash val="dot"/>
            <a:miter lim="800000"/>
            <a:headEnd len="sm" w="sm" type="none"/>
            <a:tailEnd len="med" w="med" type="triangle"/>
          </a:ln>
        </p:spPr>
      </p:cxnSp>
      <p:sp>
        <p:nvSpPr>
          <p:cNvPr id="1306" name="Google Shape;1306;p75"/>
          <p:cNvSpPr txBox="1"/>
          <p:nvPr/>
        </p:nvSpPr>
        <p:spPr>
          <a:xfrm>
            <a:off x="3731350" y="5306250"/>
            <a:ext cx="63997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2025 年 3 月 10 日下午 2:00 ，高雄的氣溫預測為攝氏 100 度。</a:t>
            </a:r>
            <a:endParaRPr/>
          </a:p>
        </p:txBody>
      </p:sp>
      <p:sp>
        <p:nvSpPr>
          <p:cNvPr id="1307" name="Google Shape;1307;p75"/>
          <p:cNvSpPr txBox="1"/>
          <p:nvPr/>
        </p:nvSpPr>
        <p:spPr>
          <a:xfrm>
            <a:off x="1539565" y="5306250"/>
            <a:ext cx="25936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(繼續去做接龍 ……)</a:t>
            </a:r>
            <a:endParaRPr sz="1800">
              <a:solidFill>
                <a:schemeClr val="dk1"/>
              </a:solidFill>
              <a:latin typeface="Calibri"/>
              <a:ea typeface="Calibri"/>
              <a:cs typeface="Calibri"/>
              <a:sym typeface="Calibri"/>
            </a:endParaRPr>
          </a:p>
        </p:txBody>
      </p:sp>
      <p:sp>
        <p:nvSpPr>
          <p:cNvPr id="1308" name="Google Shape;1308;p75"/>
          <p:cNvSpPr txBox="1"/>
          <p:nvPr/>
        </p:nvSpPr>
        <p:spPr>
          <a:xfrm>
            <a:off x="6269234" y="3394912"/>
            <a:ext cx="31517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gpt-4o-mini</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語言模型有沒有自己的判斷力？</a:t>
            </a:r>
            <a:endParaRPr/>
          </a:p>
        </p:txBody>
      </p:sp>
      <p:sp>
        <p:nvSpPr>
          <p:cNvPr id="1315" name="Google Shape;1315;p76"/>
          <p:cNvSpPr/>
          <p:nvPr/>
        </p:nvSpPr>
        <p:spPr>
          <a:xfrm>
            <a:off x="6850077" y="4485733"/>
            <a:ext cx="3281037" cy="409758"/>
          </a:xfrm>
          <a:prstGeom prst="roundRect">
            <a:avLst>
              <a:gd fmla="val 16667"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Microsoft JhengHei"/>
              <a:ea typeface="Microsoft JhengHei"/>
              <a:cs typeface="Microsoft JhengHei"/>
              <a:sym typeface="Microsoft JhengHei"/>
            </a:endParaRPr>
          </a:p>
        </p:txBody>
      </p:sp>
      <p:sp>
        <p:nvSpPr>
          <p:cNvPr id="1316" name="Google Shape;1316;p76"/>
          <p:cNvSpPr/>
          <p:nvPr/>
        </p:nvSpPr>
        <p:spPr>
          <a:xfrm>
            <a:off x="1672545" y="4495864"/>
            <a:ext cx="5155433" cy="365465"/>
          </a:xfrm>
          <a:prstGeom prst="roundRect">
            <a:avLst>
              <a:gd fmla="val 16667"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Microsoft JhengHei"/>
              <a:ea typeface="Microsoft JhengHei"/>
              <a:cs typeface="Microsoft JhengHei"/>
              <a:sym typeface="Microsoft JhengHei"/>
            </a:endParaRPr>
          </a:p>
        </p:txBody>
      </p:sp>
      <p:sp>
        <p:nvSpPr>
          <p:cNvPr id="1317" name="Google Shape;1317;p76"/>
          <p:cNvSpPr/>
          <p:nvPr/>
        </p:nvSpPr>
        <p:spPr>
          <a:xfrm>
            <a:off x="4997140" y="3161148"/>
            <a:ext cx="1228725" cy="918462"/>
          </a:xfrm>
          <a:prstGeom prst="roundRect">
            <a:avLst>
              <a:gd fmla="val 16667" name="adj"/>
            </a:avLst>
          </a:prstGeom>
          <a:gradFill>
            <a:gsLst>
              <a:gs pos="0">
                <a:srgbClr val="B0CAE9"/>
              </a:gs>
              <a:gs pos="50000">
                <a:srgbClr val="A1C1E4"/>
              </a:gs>
              <a:gs pos="100000">
                <a:srgbClr val="90B8E4"/>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語言</a:t>
            </a:r>
            <a:endParaRPr sz="2400">
              <a:solidFill>
                <a:schemeClr val="dk1"/>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模型</a:t>
            </a:r>
            <a:endParaRPr/>
          </a:p>
        </p:txBody>
      </p:sp>
      <p:sp>
        <p:nvSpPr>
          <p:cNvPr id="1318" name="Google Shape;1318;p76"/>
          <p:cNvSpPr txBox="1"/>
          <p:nvPr/>
        </p:nvSpPr>
        <p:spPr>
          <a:xfrm>
            <a:off x="1539565" y="2288363"/>
            <a:ext cx="76771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2025 年 3 月 10 日那天下午 2:00 ，高雄氣溫如何</a:t>
            </a:r>
            <a:endParaRPr/>
          </a:p>
        </p:txBody>
      </p:sp>
      <p:sp>
        <p:nvSpPr>
          <p:cNvPr id="1319" name="Google Shape;1319;p76"/>
          <p:cNvSpPr txBox="1"/>
          <p:nvPr/>
        </p:nvSpPr>
        <p:spPr>
          <a:xfrm>
            <a:off x="1749115" y="446169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&lt;tool&gt;Temperature('高雄', '2025.03.10 14:00')&lt;/tool&gt;</a:t>
            </a:r>
            <a:endParaRPr/>
          </a:p>
        </p:txBody>
      </p:sp>
      <p:cxnSp>
        <p:nvCxnSpPr>
          <p:cNvPr id="1320" name="Google Shape;1320;p76"/>
          <p:cNvCxnSpPr>
            <a:stCxn id="1317" idx="2"/>
          </p:cNvCxnSpPr>
          <p:nvPr/>
        </p:nvCxnSpPr>
        <p:spPr>
          <a:xfrm>
            <a:off x="5611503" y="4079610"/>
            <a:ext cx="0" cy="384000"/>
          </a:xfrm>
          <a:prstGeom prst="straightConnector1">
            <a:avLst/>
          </a:prstGeom>
          <a:noFill/>
          <a:ln cap="flat" cmpd="sng" w="38100">
            <a:solidFill>
              <a:schemeClr val="dk1"/>
            </a:solidFill>
            <a:prstDash val="solid"/>
            <a:miter lim="800000"/>
            <a:headEnd len="sm" w="sm" type="none"/>
            <a:tailEnd len="med" w="med" type="triangle"/>
          </a:ln>
        </p:spPr>
      </p:cxnSp>
      <p:cxnSp>
        <p:nvCxnSpPr>
          <p:cNvPr id="1321" name="Google Shape;1321;p76"/>
          <p:cNvCxnSpPr/>
          <p:nvPr/>
        </p:nvCxnSpPr>
        <p:spPr>
          <a:xfrm flipH="1">
            <a:off x="5621026" y="2730141"/>
            <a:ext cx="1" cy="383961"/>
          </a:xfrm>
          <a:prstGeom prst="straightConnector1">
            <a:avLst/>
          </a:prstGeom>
          <a:noFill/>
          <a:ln cap="flat" cmpd="sng" w="38100">
            <a:solidFill>
              <a:schemeClr val="dk1"/>
            </a:solidFill>
            <a:prstDash val="solid"/>
            <a:miter lim="800000"/>
            <a:headEnd len="sm" w="sm" type="none"/>
            <a:tailEnd len="med" w="med" type="triangle"/>
          </a:ln>
        </p:spPr>
      </p:cxnSp>
      <p:sp>
        <p:nvSpPr>
          <p:cNvPr id="1322" name="Google Shape;1322;p76"/>
          <p:cNvSpPr txBox="1"/>
          <p:nvPr/>
        </p:nvSpPr>
        <p:spPr>
          <a:xfrm>
            <a:off x="6678305" y="2250263"/>
            <a:ext cx="22188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FF"/>
                </a:solidFill>
                <a:latin typeface="Microsoft JhengHei"/>
                <a:ea typeface="Microsoft JhengHei"/>
                <a:cs typeface="Microsoft JhengHei"/>
                <a:sym typeface="Microsoft JhengHei"/>
              </a:rPr>
              <a:t>User Prompt</a:t>
            </a:r>
            <a:endParaRPr b="1" sz="2400">
              <a:solidFill>
                <a:srgbClr val="0000FF"/>
              </a:solidFill>
              <a:latin typeface="Microsoft JhengHei"/>
              <a:ea typeface="Microsoft JhengHei"/>
              <a:cs typeface="Microsoft JhengHei"/>
              <a:sym typeface="Microsoft JhengHei"/>
            </a:endParaRPr>
          </a:p>
        </p:txBody>
      </p:sp>
      <p:sp>
        <p:nvSpPr>
          <p:cNvPr id="1323" name="Google Shape;1323;p76"/>
          <p:cNvSpPr txBox="1"/>
          <p:nvPr/>
        </p:nvSpPr>
        <p:spPr>
          <a:xfrm>
            <a:off x="6678305" y="1690688"/>
            <a:ext cx="28357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FF"/>
                </a:solidFill>
                <a:latin typeface="Microsoft JhengHei"/>
                <a:ea typeface="Microsoft JhengHei"/>
                <a:cs typeface="Microsoft JhengHei"/>
                <a:sym typeface="Microsoft JhengHei"/>
              </a:rPr>
              <a:t>System Prompt</a:t>
            </a:r>
            <a:endParaRPr b="1" sz="2400">
              <a:solidFill>
                <a:srgbClr val="0000FF"/>
              </a:solidFill>
              <a:latin typeface="Microsoft JhengHei"/>
              <a:ea typeface="Microsoft JhengHei"/>
              <a:cs typeface="Microsoft JhengHei"/>
              <a:sym typeface="Microsoft JhengHei"/>
            </a:endParaRPr>
          </a:p>
        </p:txBody>
      </p:sp>
      <p:sp>
        <p:nvSpPr>
          <p:cNvPr id="1324" name="Google Shape;1324;p76"/>
          <p:cNvSpPr/>
          <p:nvPr/>
        </p:nvSpPr>
        <p:spPr>
          <a:xfrm>
            <a:off x="1387164" y="2289366"/>
            <a:ext cx="5295891" cy="393729"/>
          </a:xfrm>
          <a:prstGeom prst="roundRect">
            <a:avLst>
              <a:gd fmla="val 10097" name="adj"/>
            </a:avLst>
          </a:prstGeom>
          <a:noFill/>
          <a:ln cap="flat" cmpd="sng" w="38100">
            <a:solidFill>
              <a:srgbClr val="0000F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p76"/>
          <p:cNvSpPr/>
          <p:nvPr/>
        </p:nvSpPr>
        <p:spPr>
          <a:xfrm>
            <a:off x="1387166" y="1690688"/>
            <a:ext cx="5291140" cy="461665"/>
          </a:xfrm>
          <a:prstGeom prst="roundRect">
            <a:avLst>
              <a:gd fmla="val 4705" name="adj"/>
            </a:avLst>
          </a:prstGeom>
          <a:noFill/>
          <a:ln cap="flat" cmpd="sng" w="38100">
            <a:solidFill>
              <a:srgbClr val="0000FF"/>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6" name="Google Shape;1326;p76"/>
          <p:cNvSpPr txBox="1"/>
          <p:nvPr/>
        </p:nvSpPr>
        <p:spPr>
          <a:xfrm>
            <a:off x="1544100" y="1724889"/>
            <a:ext cx="50119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工具使用方式 ……</a:t>
            </a:r>
            <a:endParaRPr sz="1800">
              <a:solidFill>
                <a:schemeClr val="dk1"/>
              </a:solidFill>
              <a:latin typeface="Calibri"/>
              <a:ea typeface="Calibri"/>
              <a:cs typeface="Calibri"/>
              <a:sym typeface="Calibri"/>
            </a:endParaRPr>
          </a:p>
        </p:txBody>
      </p:sp>
      <p:sp>
        <p:nvSpPr>
          <p:cNvPr id="1327" name="Google Shape;1327;p76"/>
          <p:cNvSpPr txBox="1"/>
          <p:nvPr/>
        </p:nvSpPr>
        <p:spPr>
          <a:xfrm>
            <a:off x="6827986" y="4469676"/>
            <a:ext cx="36644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&lt;output&gt;攝氏 </a:t>
            </a:r>
            <a:r>
              <a:rPr lang="en-US" sz="1800">
                <a:solidFill>
                  <a:srgbClr val="FF0000"/>
                </a:solidFill>
                <a:latin typeface="Calibri"/>
                <a:ea typeface="Calibri"/>
                <a:cs typeface="Calibri"/>
                <a:sym typeface="Calibri"/>
              </a:rPr>
              <a:t>10000</a:t>
            </a:r>
            <a:r>
              <a:rPr lang="en-US" sz="1800">
                <a:solidFill>
                  <a:schemeClr val="dk1"/>
                </a:solidFill>
                <a:latin typeface="Calibri"/>
                <a:ea typeface="Calibri"/>
                <a:cs typeface="Calibri"/>
                <a:sym typeface="Calibri"/>
              </a:rPr>
              <a:t> 度&lt;/output&gt;</a:t>
            </a:r>
            <a:endParaRPr/>
          </a:p>
        </p:txBody>
      </p:sp>
      <p:sp>
        <p:nvSpPr>
          <p:cNvPr id="1328" name="Google Shape;1328;p76"/>
          <p:cNvSpPr txBox="1"/>
          <p:nvPr/>
        </p:nvSpPr>
        <p:spPr>
          <a:xfrm>
            <a:off x="700345" y="3950831"/>
            <a:ext cx="2659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不需要呈現給使用者看</a:t>
            </a:r>
            <a:endParaRPr/>
          </a:p>
        </p:txBody>
      </p:sp>
      <p:sp>
        <p:nvSpPr>
          <p:cNvPr id="1329" name="Google Shape;1329;p76"/>
          <p:cNvSpPr txBox="1"/>
          <p:nvPr/>
        </p:nvSpPr>
        <p:spPr>
          <a:xfrm>
            <a:off x="7762057" y="3943773"/>
            <a:ext cx="2659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不需要呈現給使用者看</a:t>
            </a:r>
            <a:endParaRPr/>
          </a:p>
        </p:txBody>
      </p:sp>
      <p:cxnSp>
        <p:nvCxnSpPr>
          <p:cNvPr id="1330" name="Google Shape;1330;p76"/>
          <p:cNvCxnSpPr/>
          <p:nvPr/>
        </p:nvCxnSpPr>
        <p:spPr>
          <a:xfrm rot="10800000">
            <a:off x="1806887" y="4275883"/>
            <a:ext cx="322603" cy="253549"/>
          </a:xfrm>
          <a:prstGeom prst="straightConnector1">
            <a:avLst/>
          </a:prstGeom>
          <a:noFill/>
          <a:ln cap="flat" cmpd="sng" w="38100">
            <a:solidFill>
              <a:schemeClr val="dk1"/>
            </a:solidFill>
            <a:prstDash val="dot"/>
            <a:miter lim="800000"/>
            <a:headEnd len="sm" w="sm" type="none"/>
            <a:tailEnd len="med" w="med" type="triangle"/>
          </a:ln>
        </p:spPr>
      </p:cxnSp>
      <p:cxnSp>
        <p:nvCxnSpPr>
          <p:cNvPr id="1331" name="Google Shape;1331;p76"/>
          <p:cNvCxnSpPr>
            <a:endCxn id="1329" idx="1"/>
          </p:cNvCxnSpPr>
          <p:nvPr/>
        </p:nvCxnSpPr>
        <p:spPr>
          <a:xfrm flipH="1" rot="10800000">
            <a:off x="7379857" y="4128439"/>
            <a:ext cx="382200" cy="378600"/>
          </a:xfrm>
          <a:prstGeom prst="straightConnector1">
            <a:avLst/>
          </a:prstGeom>
          <a:noFill/>
          <a:ln cap="flat" cmpd="sng" w="38100">
            <a:solidFill>
              <a:schemeClr val="dk1"/>
            </a:solidFill>
            <a:prstDash val="dot"/>
            <a:miter lim="800000"/>
            <a:headEnd len="sm" w="sm" type="none"/>
            <a:tailEnd len="med" w="med" type="triangle"/>
          </a:ln>
        </p:spPr>
      </p:cxnSp>
      <p:sp>
        <p:nvSpPr>
          <p:cNvPr id="1332" name="Google Shape;1332;p76"/>
          <p:cNvSpPr txBox="1"/>
          <p:nvPr/>
        </p:nvSpPr>
        <p:spPr>
          <a:xfrm>
            <a:off x="3731350" y="5306250"/>
            <a:ext cx="639976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2025 年 3 月 10 日下午 2:00 時，高雄的氣溫為攝氏 10000 度。這個數值顯然不合常理，可能是工具輸出錯誤。如需其他信息或查詢，請告訴我。</a:t>
            </a:r>
            <a:endParaRPr/>
          </a:p>
        </p:txBody>
      </p:sp>
      <p:sp>
        <p:nvSpPr>
          <p:cNvPr id="1333" name="Google Shape;1333;p76"/>
          <p:cNvSpPr txBox="1"/>
          <p:nvPr/>
        </p:nvSpPr>
        <p:spPr>
          <a:xfrm>
            <a:off x="1539565" y="5306250"/>
            <a:ext cx="25936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(繼續去做接龍 ……)</a:t>
            </a:r>
            <a:endParaRPr sz="1800">
              <a:solidFill>
                <a:schemeClr val="dk1"/>
              </a:solidFill>
              <a:latin typeface="Calibri"/>
              <a:ea typeface="Calibri"/>
              <a:cs typeface="Calibri"/>
              <a:sym typeface="Calibri"/>
            </a:endParaRPr>
          </a:p>
        </p:txBody>
      </p:sp>
      <p:sp>
        <p:nvSpPr>
          <p:cNvPr id="1334" name="Google Shape;1334;p76"/>
          <p:cNvSpPr txBox="1"/>
          <p:nvPr/>
        </p:nvSpPr>
        <p:spPr>
          <a:xfrm>
            <a:off x="6269234" y="3394912"/>
            <a:ext cx="31517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gpt-4o-mini</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語言模型在做 RAG 時 ……</a:t>
            </a:r>
            <a:endParaRPr>
              <a:latin typeface="Microsoft JhengHei"/>
              <a:ea typeface="Microsoft JhengHei"/>
              <a:cs typeface="Microsoft JhengHei"/>
              <a:sym typeface="Microsoft JhengHei"/>
            </a:endParaRPr>
          </a:p>
        </p:txBody>
      </p:sp>
      <p:pic>
        <p:nvPicPr>
          <p:cNvPr descr="一張含有 卡通, 玩具 的圖片&#10;&#10;AI 產生的內容可能不正確。" id="1340" name="Google Shape;1340;p77"/>
          <p:cNvPicPr preferRelativeResize="0"/>
          <p:nvPr>
            <p:ph idx="1" type="body"/>
          </p:nvPr>
        </p:nvPicPr>
        <p:blipFill rotWithShape="1">
          <a:blip r:embed="rId3">
            <a:alphaModFix/>
          </a:blip>
          <a:srcRect b="0" l="0" r="0" t="0"/>
          <a:stretch/>
        </p:blipFill>
        <p:spPr>
          <a:xfrm>
            <a:off x="3272074" y="1557338"/>
            <a:ext cx="6061504" cy="4196881"/>
          </a:xfrm>
          <a:prstGeom prst="rect">
            <a:avLst/>
          </a:prstGeom>
          <a:noFill/>
          <a:ln>
            <a:noFill/>
          </a:ln>
        </p:spPr>
      </p:pic>
      <p:sp>
        <p:nvSpPr>
          <p:cNvPr id="1341" name="Google Shape;1341;p77"/>
          <p:cNvSpPr txBox="1"/>
          <p:nvPr/>
        </p:nvSpPr>
        <p:spPr>
          <a:xfrm>
            <a:off x="1251851" y="2784997"/>
            <a:ext cx="186874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Internal Knowledge </a:t>
            </a:r>
            <a:endParaRPr b="1" sz="2800">
              <a:solidFill>
                <a:schemeClr val="dk1"/>
              </a:solidFill>
              <a:latin typeface="Calibri"/>
              <a:ea typeface="Calibri"/>
              <a:cs typeface="Calibri"/>
              <a:sym typeface="Calibri"/>
            </a:endParaRPr>
          </a:p>
        </p:txBody>
      </p:sp>
      <p:sp>
        <p:nvSpPr>
          <p:cNvPr id="1342" name="Google Shape;1342;p77"/>
          <p:cNvSpPr txBox="1"/>
          <p:nvPr/>
        </p:nvSpPr>
        <p:spPr>
          <a:xfrm>
            <a:off x="9485059" y="2808731"/>
            <a:ext cx="186874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External Knowledge </a:t>
            </a:r>
            <a:endParaRPr b="1" sz="2800">
              <a:solidFill>
                <a:schemeClr val="dk1"/>
              </a:solidFill>
              <a:latin typeface="Calibri"/>
              <a:ea typeface="Calibri"/>
              <a:cs typeface="Calibri"/>
              <a:sym typeface="Calibri"/>
            </a:endParaRPr>
          </a:p>
        </p:txBody>
      </p:sp>
      <p:sp>
        <p:nvSpPr>
          <p:cNvPr id="1343" name="Google Shape;1343;p77"/>
          <p:cNvSpPr txBox="1"/>
          <p:nvPr/>
        </p:nvSpPr>
        <p:spPr>
          <a:xfrm>
            <a:off x="1987560" y="5969655"/>
            <a:ext cx="874395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Microsoft JhengHei"/>
                <a:ea typeface="Microsoft JhengHei"/>
                <a:cs typeface="Microsoft JhengHei"/>
                <a:sym typeface="Microsoft JhengHei"/>
              </a:rPr>
              <a:t>什麼樣的外部知識比較容易說服 AI ……</a:t>
            </a:r>
            <a:endParaRPr b="1" sz="28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什麼樣的外部知識比較容易說服 AI ……</a:t>
            </a:r>
            <a:endParaRPr>
              <a:latin typeface="Microsoft JhengHei"/>
              <a:ea typeface="Microsoft JhengHei"/>
              <a:cs typeface="Microsoft JhengHei"/>
              <a:sym typeface="Microsoft JhengHei"/>
            </a:endParaRPr>
          </a:p>
        </p:txBody>
      </p:sp>
      <p:pic>
        <p:nvPicPr>
          <p:cNvPr id="1350" name="Google Shape;1350;p78"/>
          <p:cNvPicPr preferRelativeResize="0"/>
          <p:nvPr/>
        </p:nvPicPr>
        <p:blipFill rotWithShape="1">
          <a:blip r:embed="rId3">
            <a:alphaModFix/>
          </a:blip>
          <a:srcRect b="0" l="0" r="0" t="0"/>
          <a:stretch/>
        </p:blipFill>
        <p:spPr>
          <a:xfrm>
            <a:off x="529829" y="1500137"/>
            <a:ext cx="11132341" cy="3631289"/>
          </a:xfrm>
          <a:prstGeom prst="rect">
            <a:avLst/>
          </a:prstGeom>
          <a:noFill/>
          <a:ln>
            <a:noFill/>
          </a:ln>
        </p:spPr>
      </p:pic>
      <p:sp>
        <p:nvSpPr>
          <p:cNvPr id="1351" name="Google Shape;1351;p78"/>
          <p:cNvSpPr txBox="1"/>
          <p:nvPr/>
        </p:nvSpPr>
        <p:spPr>
          <a:xfrm>
            <a:off x="558342" y="5976830"/>
            <a:ext cx="11468100" cy="83099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likelihood of the LLM to adhere to the retrieved information presented in context is inversely correlated with the model’s confidence in its response without.</a:t>
            </a:r>
            <a:endParaRPr sz="2400">
              <a:solidFill>
                <a:schemeClr val="dk1"/>
              </a:solidFill>
              <a:latin typeface="Calibri"/>
              <a:ea typeface="Calibri"/>
              <a:cs typeface="Calibri"/>
              <a:sym typeface="Calibri"/>
            </a:endParaRPr>
          </a:p>
        </p:txBody>
      </p:sp>
      <p:sp>
        <p:nvSpPr>
          <p:cNvPr id="1352" name="Google Shape;1352;p78"/>
          <p:cNvSpPr txBox="1"/>
          <p:nvPr/>
        </p:nvSpPr>
        <p:spPr>
          <a:xfrm>
            <a:off x="558342" y="5145833"/>
            <a:ext cx="10736370"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LLMs will increasingly revert to their priors when the original context is progressively modified with unrealistic values.</a:t>
            </a:r>
            <a:endParaRPr sz="2400">
              <a:solidFill>
                <a:schemeClr val="dk1"/>
              </a:solidFill>
              <a:latin typeface="Calibri"/>
              <a:ea typeface="Calibri"/>
              <a:cs typeface="Calibri"/>
              <a:sym typeface="Calibri"/>
            </a:endParaRPr>
          </a:p>
        </p:txBody>
      </p:sp>
      <p:sp>
        <p:nvSpPr>
          <p:cNvPr id="1353" name="Google Shape;1353;p78"/>
          <p:cNvSpPr txBox="1"/>
          <p:nvPr/>
        </p:nvSpPr>
        <p:spPr>
          <a:xfrm>
            <a:off x="8164620" y="453548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https://arxiv.org/abs/2404.10198v1</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什麼樣的外部知識比較容易說服 AI ……</a:t>
            </a:r>
            <a:endParaRPr>
              <a:latin typeface="Microsoft JhengHei"/>
              <a:ea typeface="Microsoft JhengHei"/>
              <a:cs typeface="Microsoft JhengHei"/>
              <a:sym typeface="Microsoft JhengHei"/>
            </a:endParaRPr>
          </a:p>
        </p:txBody>
      </p:sp>
      <p:sp>
        <p:nvSpPr>
          <p:cNvPr id="1360" name="Google Shape;1360;p79"/>
          <p:cNvSpPr txBox="1"/>
          <p:nvPr/>
        </p:nvSpPr>
        <p:spPr>
          <a:xfrm>
            <a:off x="331794" y="6301978"/>
            <a:ext cx="3712029" cy="3817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https://arxiv.org/abs/2401.11911</a:t>
            </a:r>
            <a:endParaRPr/>
          </a:p>
        </p:txBody>
      </p:sp>
      <p:pic>
        <p:nvPicPr>
          <p:cNvPr id="1361" name="Google Shape;1361;p79"/>
          <p:cNvPicPr preferRelativeResize="0"/>
          <p:nvPr/>
        </p:nvPicPr>
        <p:blipFill rotWithShape="1">
          <a:blip r:embed="rId3">
            <a:alphaModFix/>
          </a:blip>
          <a:srcRect b="0" l="0" r="0" t="0"/>
          <a:stretch/>
        </p:blipFill>
        <p:spPr>
          <a:xfrm>
            <a:off x="8214642" y="2981350"/>
            <a:ext cx="1830520" cy="1830522"/>
          </a:xfrm>
          <a:prstGeom prst="rect">
            <a:avLst/>
          </a:prstGeom>
          <a:noFill/>
          <a:ln>
            <a:noFill/>
          </a:ln>
        </p:spPr>
      </p:pic>
      <p:pic>
        <p:nvPicPr>
          <p:cNvPr id="1362" name="Google Shape;1362;p79"/>
          <p:cNvPicPr preferRelativeResize="0"/>
          <p:nvPr/>
        </p:nvPicPr>
        <p:blipFill rotWithShape="1">
          <a:blip r:embed="rId4">
            <a:alphaModFix/>
          </a:blip>
          <a:srcRect b="0" l="0" r="0" t="0"/>
          <a:stretch/>
        </p:blipFill>
        <p:spPr>
          <a:xfrm>
            <a:off x="5569126" y="3189382"/>
            <a:ext cx="1666834" cy="1666834"/>
          </a:xfrm>
          <a:prstGeom prst="rect">
            <a:avLst/>
          </a:prstGeom>
          <a:noFill/>
          <a:ln>
            <a:noFill/>
          </a:ln>
        </p:spPr>
      </p:pic>
      <p:pic>
        <p:nvPicPr>
          <p:cNvPr id="1363" name="Google Shape;1363;p79"/>
          <p:cNvPicPr preferRelativeResize="0"/>
          <p:nvPr/>
        </p:nvPicPr>
        <p:blipFill rotWithShape="1">
          <a:blip r:embed="rId4">
            <a:alphaModFix/>
          </a:blip>
          <a:srcRect b="0" l="0" r="0" t="0"/>
          <a:stretch/>
        </p:blipFill>
        <p:spPr>
          <a:xfrm>
            <a:off x="2207969" y="3164906"/>
            <a:ext cx="1666834" cy="1666834"/>
          </a:xfrm>
          <a:prstGeom prst="rect">
            <a:avLst/>
          </a:prstGeom>
          <a:noFill/>
          <a:ln>
            <a:noFill/>
          </a:ln>
        </p:spPr>
      </p:pic>
      <p:pic>
        <p:nvPicPr>
          <p:cNvPr id="1364" name="Google Shape;1364;p79"/>
          <p:cNvPicPr preferRelativeResize="0"/>
          <p:nvPr/>
        </p:nvPicPr>
        <p:blipFill rotWithShape="1">
          <a:blip r:embed="rId5">
            <a:alphaModFix/>
          </a:blip>
          <a:srcRect b="0" l="0" r="0" t="0"/>
          <a:stretch/>
        </p:blipFill>
        <p:spPr>
          <a:xfrm>
            <a:off x="4349926" y="3331355"/>
            <a:ext cx="1219200" cy="1219200"/>
          </a:xfrm>
          <a:prstGeom prst="rect">
            <a:avLst/>
          </a:prstGeom>
          <a:noFill/>
          <a:ln>
            <a:noFill/>
          </a:ln>
        </p:spPr>
      </p:pic>
      <p:pic>
        <p:nvPicPr>
          <p:cNvPr id="1365" name="Google Shape;1365;p79"/>
          <p:cNvPicPr preferRelativeResize="0"/>
          <p:nvPr>
            <p:ph idx="1" type="body"/>
          </p:nvPr>
        </p:nvPicPr>
        <p:blipFill rotWithShape="1">
          <a:blip r:embed="rId6">
            <a:alphaModFix/>
          </a:blip>
          <a:srcRect b="0" l="0" r="0" t="0"/>
          <a:stretch/>
        </p:blipFill>
        <p:spPr>
          <a:xfrm>
            <a:off x="541135" y="3145038"/>
            <a:ext cx="1666834" cy="1666834"/>
          </a:xfrm>
          <a:prstGeom prst="rect">
            <a:avLst/>
          </a:prstGeom>
          <a:noFill/>
          <a:ln>
            <a:noFill/>
          </a:ln>
        </p:spPr>
      </p:pic>
      <p:sp>
        <p:nvSpPr>
          <p:cNvPr id="1366" name="Google Shape;1366;p79"/>
          <p:cNvSpPr/>
          <p:nvPr/>
        </p:nvSpPr>
        <p:spPr>
          <a:xfrm>
            <a:off x="896028" y="2331189"/>
            <a:ext cx="2400300" cy="697827"/>
          </a:xfrm>
          <a:prstGeom prst="wedgeRoundRectCallout">
            <a:avLst>
              <a:gd fmla="val 12501" name="adj1"/>
              <a:gd fmla="val 85464" name="adj2"/>
              <a:gd fmla="val 16667" name="adj3"/>
            </a:avLst>
          </a:prstGeom>
          <a:noFill/>
          <a:ln cap="flat" cmpd="sng" w="5715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答案是 A</a:t>
            </a:r>
            <a:endParaRPr sz="2400">
              <a:solidFill>
                <a:schemeClr val="dk1"/>
              </a:solidFill>
              <a:latin typeface="Microsoft JhengHei"/>
              <a:ea typeface="Microsoft JhengHei"/>
              <a:cs typeface="Microsoft JhengHei"/>
              <a:sym typeface="Microsoft JhengHei"/>
            </a:endParaRPr>
          </a:p>
        </p:txBody>
      </p:sp>
      <p:sp>
        <p:nvSpPr>
          <p:cNvPr id="1367" name="Google Shape;1367;p79"/>
          <p:cNvSpPr/>
          <p:nvPr/>
        </p:nvSpPr>
        <p:spPr>
          <a:xfrm>
            <a:off x="4631920" y="2300561"/>
            <a:ext cx="2400300" cy="697827"/>
          </a:xfrm>
          <a:prstGeom prst="wedgeRoundRectCallout">
            <a:avLst>
              <a:gd fmla="val 12501" name="adj1"/>
              <a:gd fmla="val 85464" name="adj2"/>
              <a:gd fmla="val 16667" name="adj3"/>
            </a:avLst>
          </a:prstGeom>
          <a:noFill/>
          <a:ln cap="flat" cmpd="sng" w="5715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答案是 B</a:t>
            </a:r>
            <a:endParaRPr sz="2400">
              <a:solidFill>
                <a:schemeClr val="dk1"/>
              </a:solidFill>
              <a:latin typeface="Microsoft JhengHei"/>
              <a:ea typeface="Microsoft JhengHei"/>
              <a:cs typeface="Microsoft JhengHei"/>
              <a:sym typeface="Microsoft JhengHei"/>
            </a:endParaRPr>
          </a:p>
        </p:txBody>
      </p:sp>
      <p:sp>
        <p:nvSpPr>
          <p:cNvPr id="1368" name="Google Shape;1368;p79"/>
          <p:cNvSpPr/>
          <p:nvPr/>
        </p:nvSpPr>
        <p:spPr>
          <a:xfrm>
            <a:off x="6035040" y="5271012"/>
            <a:ext cx="2400300" cy="697827"/>
          </a:xfrm>
          <a:prstGeom prst="wedgeRoundRectCallout">
            <a:avLst>
              <a:gd fmla="val 52183" name="adj1"/>
              <a:gd fmla="val -108359" name="adj2"/>
              <a:gd fmla="val 16667" name="adj3"/>
            </a:avLst>
          </a:prstGeom>
          <a:noFill/>
          <a:ln cap="flat" cmpd="sng" w="5715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答案是 A</a:t>
            </a:r>
            <a:endParaRPr sz="2400">
              <a:solidFill>
                <a:schemeClr val="dk1"/>
              </a:solidFill>
              <a:latin typeface="Microsoft JhengHei"/>
              <a:ea typeface="Microsoft JhengHei"/>
              <a:cs typeface="Microsoft JhengHei"/>
              <a:sym typeface="Microsoft JhengHei"/>
            </a:endParaRPr>
          </a:p>
        </p:txBody>
      </p:sp>
      <p:sp>
        <p:nvSpPr>
          <p:cNvPr id="1369" name="Google Shape;1369;p79"/>
          <p:cNvSpPr txBox="1"/>
          <p:nvPr/>
        </p:nvSpPr>
        <p:spPr>
          <a:xfrm>
            <a:off x="8214642" y="5389092"/>
            <a:ext cx="371202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Microsoft JhengHei"/>
                <a:ea typeface="Microsoft JhengHei"/>
                <a:cs typeface="Microsoft JhengHei"/>
                <a:sym typeface="Microsoft JhengHei"/>
              </a:rPr>
              <a:t>傾向相信 AI 同類的話</a:t>
            </a:r>
            <a:endParaRPr/>
          </a:p>
        </p:txBody>
      </p:sp>
      <p:sp>
        <p:nvSpPr>
          <p:cNvPr id="1370" name="Google Shape;1370;p79"/>
          <p:cNvSpPr/>
          <p:nvPr/>
        </p:nvSpPr>
        <p:spPr>
          <a:xfrm>
            <a:off x="9129902" y="2023827"/>
            <a:ext cx="2598702" cy="1104361"/>
          </a:xfrm>
          <a:prstGeom prst="cloudCallout">
            <a:avLst>
              <a:gd fmla="val -20833" name="adj1"/>
              <a:gd fmla="val 60775"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答案是 C</a:t>
            </a:r>
            <a:endParaRPr sz="2400">
              <a:solidFill>
                <a:schemeClr val="dk1"/>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什麼樣的外部知識比較容易說服 AI ……</a:t>
            </a:r>
            <a:endParaRPr/>
          </a:p>
        </p:txBody>
      </p:sp>
      <p:sp>
        <p:nvSpPr>
          <p:cNvPr id="1376" name="Google Shape;1376;p8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dk1"/>
              </a:buClr>
              <a:buSzPts val="2400"/>
              <a:buNone/>
            </a:pPr>
            <a:r>
              <a:t/>
            </a:r>
            <a:endParaRPr sz="2400">
              <a:latin typeface="Microsoft JhengHei"/>
              <a:ea typeface="Microsoft JhengHei"/>
              <a:cs typeface="Microsoft JhengHei"/>
              <a:sym typeface="Microsoft JhengHei"/>
            </a:endParaRPr>
          </a:p>
        </p:txBody>
      </p:sp>
      <p:sp>
        <p:nvSpPr>
          <p:cNvPr id="1377" name="Google Shape;1377;p80"/>
          <p:cNvSpPr txBox="1"/>
          <p:nvPr/>
        </p:nvSpPr>
        <p:spPr>
          <a:xfrm>
            <a:off x="402863" y="1925355"/>
            <a:ext cx="242900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Microsoft JhengHei"/>
                <a:ea typeface="Microsoft JhengHei"/>
                <a:cs typeface="Microsoft JhengHei"/>
                <a:sym typeface="Microsoft JhengHei"/>
              </a:rPr>
              <a:t>Meta Data </a:t>
            </a:r>
            <a:endParaRPr/>
          </a:p>
          <a:p>
            <a:pPr indent="0" lvl="0" marL="0" marR="0" rtl="0" algn="l">
              <a:spcBef>
                <a:spcPts val="0"/>
              </a:spcBef>
              <a:spcAft>
                <a:spcPts val="0"/>
              </a:spcAft>
              <a:buNone/>
            </a:pPr>
            <a:r>
              <a:rPr b="1" lang="en-US" sz="2400">
                <a:solidFill>
                  <a:schemeClr val="dk1"/>
                </a:solidFill>
                <a:latin typeface="Microsoft JhengHei"/>
                <a:ea typeface="Microsoft JhengHei"/>
                <a:cs typeface="Microsoft JhengHei"/>
                <a:sym typeface="Microsoft JhengHei"/>
              </a:rPr>
              <a:t>的影響</a:t>
            </a:r>
            <a:endParaRPr/>
          </a:p>
        </p:txBody>
      </p:sp>
      <p:sp>
        <p:nvSpPr>
          <p:cNvPr id="1378" name="Google Shape;1378;p80"/>
          <p:cNvSpPr txBox="1"/>
          <p:nvPr/>
        </p:nvSpPr>
        <p:spPr>
          <a:xfrm>
            <a:off x="194553" y="6176963"/>
            <a:ext cx="32684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https://aclanthology.org/2024.blackboxnlp-1.24/</a:t>
            </a:r>
            <a:endParaRPr/>
          </a:p>
        </p:txBody>
      </p:sp>
      <p:sp>
        <p:nvSpPr>
          <p:cNvPr id="1379" name="Google Shape;1379;p80"/>
          <p:cNvSpPr txBox="1"/>
          <p:nvPr/>
        </p:nvSpPr>
        <p:spPr>
          <a:xfrm>
            <a:off x="194553" y="5913386"/>
            <a:ext cx="60992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Cheng-Han Chiang</a:t>
            </a:r>
            <a:endParaRPr/>
          </a:p>
        </p:txBody>
      </p:sp>
      <p:pic>
        <p:nvPicPr>
          <p:cNvPr id="1380" name="Google Shape;1380;p80"/>
          <p:cNvPicPr preferRelativeResize="0"/>
          <p:nvPr/>
        </p:nvPicPr>
        <p:blipFill rotWithShape="1">
          <a:blip r:embed="rId3">
            <a:alphaModFix/>
          </a:blip>
          <a:srcRect b="0" l="0" r="0" t="0"/>
          <a:stretch/>
        </p:blipFill>
        <p:spPr>
          <a:xfrm>
            <a:off x="325362" y="4470675"/>
            <a:ext cx="1267177" cy="1456293"/>
          </a:xfrm>
          <a:prstGeom prst="rect">
            <a:avLst/>
          </a:prstGeom>
          <a:noFill/>
          <a:ln>
            <a:noFill/>
          </a:ln>
        </p:spPr>
      </p:pic>
      <p:pic>
        <p:nvPicPr>
          <p:cNvPr id="1381" name="Google Shape;1381;p80"/>
          <p:cNvPicPr preferRelativeResize="0"/>
          <p:nvPr/>
        </p:nvPicPr>
        <p:blipFill rotWithShape="1">
          <a:blip r:embed="rId4">
            <a:alphaModFix/>
          </a:blip>
          <a:srcRect b="0" l="0" r="0" t="0"/>
          <a:stretch/>
        </p:blipFill>
        <p:spPr>
          <a:xfrm>
            <a:off x="3614054" y="1736703"/>
            <a:ext cx="8175083" cy="4945866"/>
          </a:xfrm>
          <a:prstGeom prst="rect">
            <a:avLst/>
          </a:prstGeom>
          <a:noFill/>
          <a:ln>
            <a:noFill/>
          </a:ln>
        </p:spPr>
      </p:pic>
      <p:sp>
        <p:nvSpPr>
          <p:cNvPr id="1382" name="Google Shape;1382;p80"/>
          <p:cNvSpPr txBox="1"/>
          <p:nvPr/>
        </p:nvSpPr>
        <p:spPr>
          <a:xfrm>
            <a:off x="325362" y="2901320"/>
            <a:ext cx="3233574" cy="120032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Microsoft JhengHei"/>
                <a:ea typeface="Microsoft JhengHei"/>
                <a:cs typeface="Microsoft JhengHei"/>
                <a:sym typeface="Microsoft JhengHei"/>
              </a:rPr>
              <a:t>語言模型比較相信新的文章</a:t>
            </a:r>
            <a:endParaRPr sz="24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Microsoft JhengHei"/>
                <a:ea typeface="Microsoft JhengHei"/>
                <a:cs typeface="Microsoft JhengHei"/>
                <a:sym typeface="Microsoft JhengHei"/>
              </a:rPr>
              <a:t>資料來源沒有影響</a:t>
            </a:r>
            <a:endParaRPr sz="2400">
              <a:solidFill>
                <a:schemeClr val="dk1"/>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什麼樣的外部知識比較容易說服 AI ……</a:t>
            </a:r>
            <a:endParaRPr/>
          </a:p>
        </p:txBody>
      </p:sp>
      <p:sp>
        <p:nvSpPr>
          <p:cNvPr id="1388" name="Google Shape;1388;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dk1"/>
              </a:buClr>
              <a:buSzPts val="2400"/>
              <a:buNone/>
            </a:pPr>
            <a:r>
              <a:t/>
            </a:r>
            <a:endParaRPr sz="2400">
              <a:latin typeface="Microsoft JhengHei"/>
              <a:ea typeface="Microsoft JhengHei"/>
              <a:cs typeface="Microsoft JhengHei"/>
              <a:sym typeface="Microsoft JhengHei"/>
            </a:endParaRPr>
          </a:p>
        </p:txBody>
      </p:sp>
      <p:sp>
        <p:nvSpPr>
          <p:cNvPr id="1389" name="Google Shape;1389;p81"/>
          <p:cNvSpPr txBox="1"/>
          <p:nvPr/>
        </p:nvSpPr>
        <p:spPr>
          <a:xfrm>
            <a:off x="194553" y="6176963"/>
            <a:ext cx="32684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https://aclanthology.org/2024.blackboxnlp-1.24/</a:t>
            </a:r>
            <a:endParaRPr/>
          </a:p>
        </p:txBody>
      </p:sp>
      <p:pic>
        <p:nvPicPr>
          <p:cNvPr id="1390" name="Google Shape;1390;p81"/>
          <p:cNvPicPr preferRelativeResize="0"/>
          <p:nvPr/>
        </p:nvPicPr>
        <p:blipFill rotWithShape="1">
          <a:blip r:embed="rId3">
            <a:alphaModFix/>
          </a:blip>
          <a:srcRect b="0" l="0" r="0" t="0"/>
          <a:stretch/>
        </p:blipFill>
        <p:spPr>
          <a:xfrm>
            <a:off x="325362" y="4470675"/>
            <a:ext cx="1267177" cy="1456293"/>
          </a:xfrm>
          <a:prstGeom prst="rect">
            <a:avLst/>
          </a:prstGeom>
          <a:noFill/>
          <a:ln>
            <a:noFill/>
          </a:ln>
        </p:spPr>
      </p:pic>
      <p:pic>
        <p:nvPicPr>
          <p:cNvPr id="1391" name="Google Shape;1391;p81"/>
          <p:cNvPicPr preferRelativeResize="0"/>
          <p:nvPr/>
        </p:nvPicPr>
        <p:blipFill rotWithShape="1">
          <a:blip r:embed="rId4">
            <a:alphaModFix/>
          </a:blip>
          <a:srcRect b="0" l="0" r="0" t="0"/>
          <a:stretch/>
        </p:blipFill>
        <p:spPr>
          <a:xfrm>
            <a:off x="3706719" y="1893910"/>
            <a:ext cx="7706801" cy="167663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392" name="Google Shape;1392;p81"/>
          <p:cNvPicPr preferRelativeResize="0"/>
          <p:nvPr/>
        </p:nvPicPr>
        <p:blipFill rotWithShape="1">
          <a:blip r:embed="rId5">
            <a:alphaModFix/>
          </a:blip>
          <a:srcRect b="0" l="0" r="0" t="0"/>
          <a:stretch/>
        </p:blipFill>
        <p:spPr>
          <a:xfrm>
            <a:off x="3706719" y="4001294"/>
            <a:ext cx="7706801" cy="513335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393" name="Google Shape;1393;p81"/>
          <p:cNvSpPr txBox="1"/>
          <p:nvPr/>
        </p:nvSpPr>
        <p:spPr>
          <a:xfrm>
            <a:off x="194553" y="5913386"/>
            <a:ext cx="60992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Cheng-Han Chiang</a:t>
            </a:r>
            <a:endParaRPr/>
          </a:p>
        </p:txBody>
      </p:sp>
      <p:sp>
        <p:nvSpPr>
          <p:cNvPr id="1394" name="Google Shape;1394;p81"/>
          <p:cNvSpPr txBox="1"/>
          <p:nvPr/>
        </p:nvSpPr>
        <p:spPr>
          <a:xfrm>
            <a:off x="516376" y="2955702"/>
            <a:ext cx="262484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Claude 3 比較贊同下面那邊文章</a:t>
            </a:r>
            <a:endParaRPr sz="2400">
              <a:solidFill>
                <a:schemeClr val="dk1"/>
              </a:solidFill>
              <a:latin typeface="Microsoft JhengHei"/>
              <a:ea typeface="Microsoft JhengHei"/>
              <a:cs typeface="Microsoft JhengHei"/>
              <a:sym typeface="Microsoft JhengHei"/>
            </a:endParaRPr>
          </a:p>
        </p:txBody>
      </p:sp>
      <p:sp>
        <p:nvSpPr>
          <p:cNvPr id="1395" name="Google Shape;1395;p81"/>
          <p:cNvSpPr/>
          <p:nvPr/>
        </p:nvSpPr>
        <p:spPr>
          <a:xfrm>
            <a:off x="4474723" y="3570544"/>
            <a:ext cx="780680" cy="509001"/>
          </a:xfrm>
          <a:prstGeom prst="down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6" name="Google Shape;1396;p81"/>
          <p:cNvSpPr txBox="1"/>
          <p:nvPr/>
        </p:nvSpPr>
        <p:spPr>
          <a:xfrm>
            <a:off x="3784871" y="5682553"/>
            <a:ext cx="154507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一模一樣的內容</a:t>
            </a:r>
            <a:endParaRPr/>
          </a:p>
        </p:txBody>
      </p:sp>
      <p:pic>
        <p:nvPicPr>
          <p:cNvPr id="1397" name="Google Shape;1397;p81"/>
          <p:cNvPicPr preferRelativeResize="0"/>
          <p:nvPr/>
        </p:nvPicPr>
        <p:blipFill rotWithShape="1">
          <a:blip r:embed="rId6">
            <a:alphaModFix/>
          </a:blip>
          <a:srcRect b="0" l="0" r="0" t="0"/>
          <a:stretch/>
        </p:blipFill>
        <p:spPr>
          <a:xfrm>
            <a:off x="10372432" y="2685702"/>
            <a:ext cx="807395" cy="807395"/>
          </a:xfrm>
          <a:prstGeom prst="rect">
            <a:avLst/>
          </a:prstGeom>
          <a:noFill/>
          <a:ln>
            <a:noFill/>
          </a:ln>
        </p:spPr>
      </p:pic>
      <p:pic>
        <p:nvPicPr>
          <p:cNvPr id="1398" name="Google Shape;1398;p81"/>
          <p:cNvPicPr preferRelativeResize="0"/>
          <p:nvPr/>
        </p:nvPicPr>
        <p:blipFill rotWithShape="1">
          <a:blip r:embed="rId7">
            <a:alphaModFix/>
          </a:blip>
          <a:srcRect b="0" l="0" r="0" t="0"/>
          <a:stretch/>
        </p:blipFill>
        <p:spPr>
          <a:xfrm>
            <a:off x="10372432" y="5453726"/>
            <a:ext cx="975528" cy="975528"/>
          </a:xfrm>
          <a:prstGeom prst="rect">
            <a:avLst/>
          </a:prstGeom>
          <a:noFill/>
          <a:ln>
            <a:noFill/>
          </a:ln>
        </p:spPr>
      </p:pic>
      <p:sp>
        <p:nvSpPr>
          <p:cNvPr id="1399" name="Google Shape;1399;p81"/>
          <p:cNvSpPr txBox="1"/>
          <p:nvPr/>
        </p:nvSpPr>
        <p:spPr>
          <a:xfrm>
            <a:off x="402863" y="1925355"/>
            <a:ext cx="242900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Microsoft JhengHei"/>
                <a:ea typeface="Microsoft JhengHei"/>
                <a:cs typeface="Microsoft JhengHei"/>
                <a:sym typeface="Microsoft JhengHei"/>
              </a:rPr>
              <a:t>Meta Data </a:t>
            </a:r>
            <a:endParaRPr/>
          </a:p>
          <a:p>
            <a:pPr indent="0" lvl="0" marL="0" marR="0" rtl="0" algn="l">
              <a:spcBef>
                <a:spcPts val="0"/>
              </a:spcBef>
              <a:spcAft>
                <a:spcPts val="0"/>
              </a:spcAft>
              <a:buNone/>
            </a:pPr>
            <a:r>
              <a:rPr b="1" lang="en-US" sz="2400">
                <a:solidFill>
                  <a:schemeClr val="dk1"/>
                </a:solidFill>
                <a:latin typeface="Microsoft JhengHei"/>
                <a:ea typeface="Microsoft JhengHei"/>
                <a:cs typeface="Microsoft JhengHei"/>
                <a:sym typeface="Microsoft JhengHei"/>
              </a:rPr>
              <a:t>的影響</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就算工具可靠 … 不代表 AI 就不會犯錯</a:t>
            </a:r>
            <a:endParaRPr/>
          </a:p>
        </p:txBody>
      </p:sp>
      <p:sp>
        <p:nvSpPr>
          <p:cNvPr id="1405" name="Google Shape;1405;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Microsoft JhengHei"/>
                <a:ea typeface="Microsoft JhengHei"/>
                <a:cs typeface="Microsoft JhengHei"/>
                <a:sym typeface="Microsoft JhengHei"/>
              </a:rPr>
              <a:t>就算所有找到的資料都是對的，也不保證答案就是對的</a:t>
            </a:r>
            <a:endParaRPr/>
          </a:p>
        </p:txBody>
      </p:sp>
      <p:pic>
        <p:nvPicPr>
          <p:cNvPr id="1406" name="Google Shape;1406;p82"/>
          <p:cNvPicPr preferRelativeResize="0"/>
          <p:nvPr/>
        </p:nvPicPr>
        <p:blipFill rotWithShape="1">
          <a:blip r:embed="rId3">
            <a:alphaModFix/>
          </a:blip>
          <a:srcRect b="0" l="0" r="0" t="0"/>
          <a:stretch/>
        </p:blipFill>
        <p:spPr>
          <a:xfrm>
            <a:off x="2062674" y="2325187"/>
            <a:ext cx="6726764" cy="1409164"/>
          </a:xfrm>
          <a:prstGeom prst="rect">
            <a:avLst/>
          </a:prstGeom>
          <a:noFill/>
          <a:ln>
            <a:noFill/>
          </a:ln>
        </p:spPr>
      </p:pic>
      <p:pic>
        <p:nvPicPr>
          <p:cNvPr id="1407" name="Google Shape;1407;p82"/>
          <p:cNvPicPr preferRelativeResize="0"/>
          <p:nvPr/>
        </p:nvPicPr>
        <p:blipFill rotWithShape="1">
          <a:blip r:embed="rId4">
            <a:alphaModFix/>
          </a:blip>
          <a:srcRect b="0" l="0" r="0" t="0"/>
          <a:stretch/>
        </p:blipFill>
        <p:spPr>
          <a:xfrm>
            <a:off x="2196630" y="3902578"/>
            <a:ext cx="7798740" cy="2714606"/>
          </a:xfrm>
          <a:prstGeom prst="rect">
            <a:avLst/>
          </a:prstGeom>
          <a:noFill/>
          <a:ln>
            <a:noFill/>
          </a:ln>
        </p:spPr>
      </p:pic>
      <p:pic>
        <p:nvPicPr>
          <p:cNvPr id="1408" name="Google Shape;1408;p82"/>
          <p:cNvPicPr preferRelativeResize="0"/>
          <p:nvPr/>
        </p:nvPicPr>
        <p:blipFill rotWithShape="1">
          <a:blip r:embed="rId5">
            <a:alphaModFix/>
          </a:blip>
          <a:srcRect b="0" l="0" r="0" t="0"/>
          <a:stretch/>
        </p:blipFill>
        <p:spPr>
          <a:xfrm>
            <a:off x="3913965" y="2524237"/>
            <a:ext cx="8173711" cy="4092947"/>
          </a:xfrm>
          <a:prstGeom prst="rect">
            <a:avLst/>
          </a:prstGeom>
          <a:noFill/>
          <a:ln>
            <a:noFill/>
          </a:ln>
        </p:spPr>
      </p:pic>
      <p:sp>
        <p:nvSpPr>
          <p:cNvPr id="1409" name="Google Shape;1409;p82"/>
          <p:cNvSpPr txBox="1"/>
          <p:nvPr/>
        </p:nvSpPr>
        <p:spPr>
          <a:xfrm>
            <a:off x="159084" y="3392234"/>
            <a:ext cx="190359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icrosoft JhengHei"/>
                <a:ea typeface="Microsoft JhengHei"/>
                <a:cs typeface="Microsoft JhengHei"/>
                <a:sym typeface="Microsoft JhengHei"/>
              </a:rPr>
              <a:t>ChatGPT Search</a:t>
            </a:r>
            <a:endParaRPr sz="2800">
              <a:solidFill>
                <a:schemeClr val="dk1"/>
              </a:solidFill>
              <a:latin typeface="Microsoft JhengHei"/>
              <a:ea typeface="Microsoft JhengHei"/>
              <a:cs typeface="Microsoft JhengHei"/>
              <a:sym typeface="Microsoft JhengHei"/>
            </a:endParaRPr>
          </a:p>
        </p:txBody>
      </p:sp>
      <p:sp>
        <p:nvSpPr>
          <p:cNvPr id="1410" name="Google Shape;1410;p82"/>
          <p:cNvSpPr txBox="1"/>
          <p:nvPr/>
        </p:nvSpPr>
        <p:spPr>
          <a:xfrm>
            <a:off x="50523" y="4379631"/>
            <a:ext cx="214610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(同樣的輸入目前已經沒有這樣的問題)</a:t>
            </a:r>
            <a:endParaRPr sz="1800">
              <a:solidFill>
                <a:schemeClr val="dk1"/>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使用工具與模型本身能力間的平衡</a:t>
            </a:r>
            <a:endParaRPr/>
          </a:p>
        </p:txBody>
      </p:sp>
      <p:sp>
        <p:nvSpPr>
          <p:cNvPr id="1417" name="Google Shape;1417;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Microsoft JhengHei"/>
                <a:ea typeface="Microsoft JhengHei"/>
                <a:cs typeface="Microsoft JhengHei"/>
                <a:sym typeface="Microsoft JhengHei"/>
              </a:rPr>
              <a:t>用工具不一定總是比較有效率</a:t>
            </a:r>
            <a:endParaRPr>
              <a:latin typeface="Microsoft JhengHei"/>
              <a:ea typeface="Microsoft JhengHei"/>
              <a:cs typeface="Microsoft JhengHei"/>
              <a:sym typeface="Microsoft JhengHei"/>
            </a:endParaRPr>
          </a:p>
          <a:p>
            <a:pPr indent="-228600" lvl="0" marL="228600" rtl="0" algn="l">
              <a:lnSpc>
                <a:spcPct val="90000"/>
              </a:lnSpc>
              <a:spcBef>
                <a:spcPts val="1000"/>
              </a:spcBef>
              <a:spcAft>
                <a:spcPts val="0"/>
              </a:spcAft>
              <a:buClr>
                <a:schemeClr val="dk1"/>
              </a:buClr>
              <a:buSzPts val="2800"/>
              <a:buChar char="•"/>
            </a:pPr>
            <a:r>
              <a:rPr lang="en-US">
                <a:latin typeface="Microsoft JhengHei"/>
                <a:ea typeface="Microsoft JhengHei"/>
                <a:cs typeface="Microsoft JhengHei"/>
                <a:sym typeface="Microsoft JhengHei"/>
              </a:rPr>
              <a:t>如果要做數學運算，用計算機一定比普通人心算快嗎？</a:t>
            </a:r>
            <a:endParaRPr/>
          </a:p>
        </p:txBody>
      </p:sp>
      <p:pic>
        <p:nvPicPr>
          <p:cNvPr id="1418" name="Google Shape;1418;p83"/>
          <p:cNvPicPr preferRelativeResize="0"/>
          <p:nvPr/>
        </p:nvPicPr>
        <p:blipFill rotWithShape="1">
          <a:blip r:embed="rId3">
            <a:alphaModFix/>
          </a:blip>
          <a:srcRect b="0" l="0" r="0" t="0"/>
          <a:stretch/>
        </p:blipFill>
        <p:spPr>
          <a:xfrm>
            <a:off x="7654858" y="3452854"/>
            <a:ext cx="2707533" cy="2707533"/>
          </a:xfrm>
          <a:prstGeom prst="rect">
            <a:avLst/>
          </a:prstGeom>
          <a:noFill/>
          <a:ln>
            <a:noFill/>
          </a:ln>
        </p:spPr>
      </p:pic>
      <p:pic>
        <p:nvPicPr>
          <p:cNvPr id="1419" name="Google Shape;1419;p83"/>
          <p:cNvPicPr preferRelativeResize="0"/>
          <p:nvPr/>
        </p:nvPicPr>
        <p:blipFill rotWithShape="1">
          <a:blip r:embed="rId4">
            <a:alphaModFix/>
          </a:blip>
          <a:srcRect b="0" l="0" r="0" t="0"/>
          <a:stretch/>
        </p:blipFill>
        <p:spPr>
          <a:xfrm>
            <a:off x="4316018" y="3320672"/>
            <a:ext cx="2971895" cy="2971895"/>
          </a:xfrm>
          <a:prstGeom prst="rect">
            <a:avLst/>
          </a:prstGeom>
          <a:noFill/>
          <a:ln>
            <a:noFill/>
          </a:ln>
        </p:spPr>
      </p:pic>
      <p:pic>
        <p:nvPicPr>
          <p:cNvPr id="1420" name="Google Shape;1420;p83"/>
          <p:cNvPicPr preferRelativeResize="0"/>
          <p:nvPr/>
        </p:nvPicPr>
        <p:blipFill rotWithShape="1">
          <a:blip r:embed="rId5">
            <a:alphaModFix/>
          </a:blip>
          <a:srcRect b="0" l="0" r="0" t="0"/>
          <a:stretch/>
        </p:blipFill>
        <p:spPr>
          <a:xfrm>
            <a:off x="8059366" y="4594360"/>
            <a:ext cx="1898515" cy="1898515"/>
          </a:xfrm>
          <a:prstGeom prst="rect">
            <a:avLst/>
          </a:prstGeom>
          <a:noFill/>
          <a:ln>
            <a:noFill/>
          </a:ln>
        </p:spPr>
      </p:pic>
      <p:sp>
        <p:nvSpPr>
          <p:cNvPr id="1421" name="Google Shape;1421;p83"/>
          <p:cNvSpPr txBox="1"/>
          <p:nvPr/>
        </p:nvSpPr>
        <p:spPr>
          <a:xfrm>
            <a:off x="1718553" y="3452854"/>
            <a:ext cx="27075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問題：3 x 4 </a:t>
            </a:r>
            <a:endParaRPr sz="2400">
              <a:solidFill>
                <a:schemeClr val="dk1"/>
              </a:solidFill>
              <a:latin typeface="Microsoft JhengHei"/>
              <a:ea typeface="Microsoft JhengHei"/>
              <a:cs typeface="Microsoft JhengHei"/>
              <a:sym typeface="Microsoft JhengHei"/>
            </a:endParaRPr>
          </a:p>
        </p:txBody>
      </p:sp>
      <p:sp>
        <p:nvSpPr>
          <p:cNvPr id="1422" name="Google Shape;1422;p83"/>
          <p:cNvSpPr txBox="1"/>
          <p:nvPr/>
        </p:nvSpPr>
        <p:spPr>
          <a:xfrm>
            <a:off x="4212793" y="4253745"/>
            <a:ext cx="105261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12</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LLM 能不能下棋？</a:t>
            </a:r>
            <a:endParaRPr/>
          </a:p>
        </p:txBody>
      </p:sp>
      <p:sp>
        <p:nvSpPr>
          <p:cNvPr id="237" name="Google Shape;23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BIG-bench</a:t>
            </a:r>
            <a:endParaRPr/>
          </a:p>
        </p:txBody>
      </p:sp>
      <p:pic>
        <p:nvPicPr>
          <p:cNvPr id="238" name="Google Shape;238;p21"/>
          <p:cNvPicPr preferRelativeResize="0"/>
          <p:nvPr/>
        </p:nvPicPr>
        <p:blipFill rotWithShape="1">
          <a:blip r:embed="rId3">
            <a:alphaModFix/>
          </a:blip>
          <a:srcRect b="0" l="0" r="0" t="0"/>
          <a:stretch/>
        </p:blipFill>
        <p:spPr>
          <a:xfrm>
            <a:off x="614636" y="4986337"/>
            <a:ext cx="11305627" cy="1325563"/>
          </a:xfrm>
          <a:prstGeom prst="rect">
            <a:avLst/>
          </a:prstGeom>
          <a:noFill/>
          <a:ln>
            <a:noFill/>
          </a:ln>
        </p:spPr>
      </p:pic>
      <p:pic>
        <p:nvPicPr>
          <p:cNvPr id="239" name="Google Shape;239;p21"/>
          <p:cNvPicPr preferRelativeResize="0"/>
          <p:nvPr/>
        </p:nvPicPr>
        <p:blipFill rotWithShape="1">
          <a:blip r:embed="rId4">
            <a:alphaModFix/>
          </a:blip>
          <a:srcRect b="0" l="0" r="0" t="0"/>
          <a:stretch/>
        </p:blipFill>
        <p:spPr>
          <a:xfrm>
            <a:off x="7105086" y="265576"/>
            <a:ext cx="4596666" cy="4585824"/>
          </a:xfrm>
          <a:prstGeom prst="rect">
            <a:avLst/>
          </a:prstGeom>
          <a:noFill/>
          <a:ln>
            <a:noFill/>
          </a:ln>
        </p:spPr>
      </p:pic>
      <p:sp>
        <p:nvSpPr>
          <p:cNvPr id="240" name="Google Shape;240;p21"/>
          <p:cNvSpPr txBox="1"/>
          <p:nvPr/>
        </p:nvSpPr>
        <p:spPr>
          <a:xfrm>
            <a:off x="1009086" y="237382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https://arxiv.org/abs/2206.04615</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27" name="Shape 1427"/>
        <p:cNvGrpSpPr/>
        <p:nvPr/>
      </p:nvGrpSpPr>
      <p:grpSpPr>
        <a:xfrm>
          <a:off x="0" y="0"/>
          <a:ext cx="0" cy="0"/>
          <a:chOff x="0" y="0"/>
          <a:chExt cx="0" cy="0"/>
        </a:xfrm>
      </p:grpSpPr>
      <p:sp>
        <p:nvSpPr>
          <p:cNvPr id="1428" name="Google Shape;1428;p84"/>
          <p:cNvSpPr/>
          <p:nvPr/>
        </p:nvSpPr>
        <p:spPr>
          <a:xfrm>
            <a:off x="0" y="0"/>
            <a:ext cx="12192000" cy="68579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在紙本日程上寫預約" id="1429" name="Google Shape;1429;p84"/>
          <p:cNvPicPr preferRelativeResize="0"/>
          <p:nvPr/>
        </p:nvPicPr>
        <p:blipFill rotWithShape="1">
          <a:blip r:embed="rId3">
            <a:alphaModFix amt="50000"/>
          </a:blip>
          <a:srcRect b="0" l="0" r="0" t="15730"/>
          <a:stretch/>
        </p:blipFill>
        <p:spPr>
          <a:xfrm>
            <a:off x="20" y="1"/>
            <a:ext cx="12191980" cy="6857999"/>
          </a:xfrm>
          <a:prstGeom prst="rect">
            <a:avLst/>
          </a:prstGeom>
          <a:noFill/>
          <a:ln>
            <a:noFill/>
          </a:ln>
        </p:spPr>
      </p:pic>
      <p:sp>
        <p:nvSpPr>
          <p:cNvPr id="1430" name="Google Shape;1430;p84"/>
          <p:cNvSpPr txBox="1"/>
          <p:nvPr>
            <p:ph type="ctrTitle"/>
          </p:nvPr>
        </p:nvSpPr>
        <p:spPr>
          <a:xfrm>
            <a:off x="1524000" y="1122362"/>
            <a:ext cx="9144000" cy="290051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7200"/>
              <a:buFont typeface="Microsoft JhengHei"/>
              <a:buNone/>
            </a:pPr>
            <a:r>
              <a:rPr b="1" lang="en-US" sz="7200">
                <a:solidFill>
                  <a:srgbClr val="FFFFFF"/>
                </a:solidFill>
                <a:latin typeface="Microsoft JhengHei"/>
                <a:ea typeface="Microsoft JhengHei"/>
                <a:cs typeface="Microsoft JhengHei"/>
                <a:sym typeface="Microsoft JhengHei"/>
              </a:rPr>
              <a:t>AI 能不能做計劃？</a:t>
            </a:r>
            <a:endParaRPr/>
          </a:p>
        </p:txBody>
      </p:sp>
      <p:sp>
        <p:nvSpPr>
          <p:cNvPr id="1431" name="Google Shape;1431;p84"/>
          <p:cNvSpPr txBox="1"/>
          <p:nvPr>
            <p:ph idx="1" type="subTitle"/>
          </p:nvPr>
        </p:nvSpPr>
        <p:spPr>
          <a:xfrm>
            <a:off x="1524000" y="4159404"/>
            <a:ext cx="9144000" cy="109839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None/>
            </a:pPr>
            <a:r>
              <a:t/>
            </a: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做計劃</a:t>
            </a:r>
            <a:endParaRPr/>
          </a:p>
        </p:txBody>
      </p:sp>
      <p:pic>
        <p:nvPicPr>
          <p:cNvPr id="1438" name="Google Shape;1438;p85"/>
          <p:cNvPicPr preferRelativeResize="0"/>
          <p:nvPr/>
        </p:nvPicPr>
        <p:blipFill rotWithShape="1">
          <a:blip r:embed="rId3">
            <a:alphaModFix/>
          </a:blip>
          <a:srcRect b="0" l="0" r="0" t="0"/>
          <a:stretch/>
        </p:blipFill>
        <p:spPr>
          <a:xfrm>
            <a:off x="2998950" y="4239238"/>
            <a:ext cx="1219200" cy="1219201"/>
          </a:xfrm>
          <a:prstGeom prst="rect">
            <a:avLst/>
          </a:prstGeom>
          <a:noFill/>
          <a:ln>
            <a:noFill/>
          </a:ln>
        </p:spPr>
      </p:pic>
      <p:pic>
        <p:nvPicPr>
          <p:cNvPr id="1439" name="Google Shape;1439;p85"/>
          <p:cNvPicPr preferRelativeResize="0"/>
          <p:nvPr/>
        </p:nvPicPr>
        <p:blipFill rotWithShape="1">
          <a:blip r:embed="rId4">
            <a:alphaModFix/>
          </a:blip>
          <a:srcRect b="0" l="0" r="0" t="0"/>
          <a:stretch/>
        </p:blipFill>
        <p:spPr>
          <a:xfrm>
            <a:off x="4737750" y="1629751"/>
            <a:ext cx="1219200" cy="1219200"/>
          </a:xfrm>
          <a:prstGeom prst="rect">
            <a:avLst/>
          </a:prstGeom>
          <a:noFill/>
          <a:ln>
            <a:noFill/>
          </a:ln>
        </p:spPr>
      </p:pic>
      <p:pic>
        <p:nvPicPr>
          <p:cNvPr id="1440" name="Google Shape;1440;p85"/>
          <p:cNvPicPr preferRelativeResize="0"/>
          <p:nvPr/>
        </p:nvPicPr>
        <p:blipFill rotWithShape="1">
          <a:blip r:embed="rId3">
            <a:alphaModFix/>
          </a:blip>
          <a:srcRect b="0" l="0" r="0" t="0"/>
          <a:stretch/>
        </p:blipFill>
        <p:spPr>
          <a:xfrm>
            <a:off x="6573750" y="4239238"/>
            <a:ext cx="1219200" cy="1219201"/>
          </a:xfrm>
          <a:prstGeom prst="rect">
            <a:avLst/>
          </a:prstGeom>
          <a:noFill/>
          <a:ln>
            <a:noFill/>
          </a:ln>
        </p:spPr>
      </p:pic>
      <p:pic>
        <p:nvPicPr>
          <p:cNvPr id="1441" name="Google Shape;1441;p85"/>
          <p:cNvPicPr preferRelativeResize="0"/>
          <p:nvPr/>
        </p:nvPicPr>
        <p:blipFill rotWithShape="1">
          <a:blip r:embed="rId4">
            <a:alphaModFix/>
          </a:blip>
          <a:srcRect b="0" l="0" r="0" t="0"/>
          <a:stretch/>
        </p:blipFill>
        <p:spPr>
          <a:xfrm>
            <a:off x="8304750" y="1629751"/>
            <a:ext cx="1219200" cy="1219200"/>
          </a:xfrm>
          <a:prstGeom prst="rect">
            <a:avLst/>
          </a:prstGeom>
          <a:noFill/>
          <a:ln>
            <a:noFill/>
          </a:ln>
        </p:spPr>
      </p:pic>
      <p:sp>
        <p:nvSpPr>
          <p:cNvPr id="1442" name="Google Shape;1442;p85"/>
          <p:cNvSpPr/>
          <p:nvPr/>
        </p:nvSpPr>
        <p:spPr>
          <a:xfrm>
            <a:off x="-5850" y="3378565"/>
            <a:ext cx="1800000" cy="360000"/>
          </a:xfrm>
          <a:prstGeom prst="roundRect">
            <a:avLst>
              <a:gd fmla="val 16667" name="adj"/>
            </a:avLst>
          </a:prstGeom>
          <a:gradFill>
            <a:gsLst>
              <a:gs pos="0">
                <a:srgbClr val="FFDC9B"/>
              </a:gs>
              <a:gs pos="50000">
                <a:srgbClr val="FFD68D"/>
              </a:gs>
              <a:gs pos="100000">
                <a:srgbClr val="FFD478"/>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sp>
        <p:nvSpPr>
          <p:cNvPr id="1443" name="Google Shape;1443;p85"/>
          <p:cNvSpPr/>
          <p:nvPr/>
        </p:nvSpPr>
        <p:spPr>
          <a:xfrm>
            <a:off x="1794150" y="3364280"/>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1444" name="Google Shape;1444;p85"/>
          <p:cNvSpPr/>
          <p:nvPr/>
        </p:nvSpPr>
        <p:spPr>
          <a:xfrm>
            <a:off x="5385450" y="3377468"/>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a:t>
            </a:r>
            <a:endParaRPr sz="2400">
              <a:solidFill>
                <a:schemeClr val="dk1"/>
              </a:solidFill>
              <a:latin typeface="Calibri"/>
              <a:ea typeface="Calibri"/>
              <a:cs typeface="Calibri"/>
              <a:sym typeface="Calibri"/>
            </a:endParaRPr>
          </a:p>
        </p:txBody>
      </p:sp>
      <p:sp>
        <p:nvSpPr>
          <p:cNvPr id="1445" name="Google Shape;1445;p85"/>
          <p:cNvSpPr/>
          <p:nvPr/>
        </p:nvSpPr>
        <p:spPr>
          <a:xfrm>
            <a:off x="3599325" y="3380399"/>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1446" name="Google Shape;1446;p85"/>
          <p:cNvSpPr/>
          <p:nvPr/>
        </p:nvSpPr>
        <p:spPr>
          <a:xfrm>
            <a:off x="7188450" y="3377468"/>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a:t>
            </a:r>
            <a:endParaRPr sz="2400">
              <a:solidFill>
                <a:schemeClr val="dk1"/>
              </a:solidFill>
              <a:latin typeface="Calibri"/>
              <a:ea typeface="Calibri"/>
              <a:cs typeface="Calibri"/>
              <a:sym typeface="Calibri"/>
            </a:endParaRPr>
          </a:p>
        </p:txBody>
      </p:sp>
      <p:sp>
        <p:nvSpPr>
          <p:cNvPr id="1447" name="Google Shape;1447;p85"/>
          <p:cNvSpPr/>
          <p:nvPr/>
        </p:nvSpPr>
        <p:spPr>
          <a:xfrm>
            <a:off x="8988450" y="3363182"/>
            <a:ext cx="180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3</a:t>
            </a:r>
            <a:endParaRPr sz="2400">
              <a:solidFill>
                <a:schemeClr val="dk1"/>
              </a:solidFill>
              <a:latin typeface="Calibri"/>
              <a:ea typeface="Calibri"/>
              <a:cs typeface="Calibri"/>
              <a:sym typeface="Calibri"/>
            </a:endParaRPr>
          </a:p>
        </p:txBody>
      </p:sp>
      <p:sp>
        <p:nvSpPr>
          <p:cNvPr id="1448" name="Google Shape;1448;p85"/>
          <p:cNvSpPr/>
          <p:nvPr/>
        </p:nvSpPr>
        <p:spPr>
          <a:xfrm>
            <a:off x="10788450" y="3363182"/>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3</a:t>
            </a:r>
            <a:endParaRPr sz="2400">
              <a:solidFill>
                <a:schemeClr val="dk1"/>
              </a:solidFill>
              <a:latin typeface="Calibri"/>
              <a:ea typeface="Calibri"/>
              <a:cs typeface="Calibri"/>
              <a:sym typeface="Calibri"/>
            </a:endParaRPr>
          </a:p>
        </p:txBody>
      </p:sp>
      <p:pic>
        <p:nvPicPr>
          <p:cNvPr id="1449" name="Google Shape;1449;p85"/>
          <p:cNvPicPr preferRelativeResize="0"/>
          <p:nvPr/>
        </p:nvPicPr>
        <p:blipFill rotWithShape="1">
          <a:blip r:embed="rId3">
            <a:alphaModFix/>
          </a:blip>
          <a:srcRect b="0" l="0" r="0" t="0"/>
          <a:stretch/>
        </p:blipFill>
        <p:spPr>
          <a:xfrm>
            <a:off x="10140750" y="4227878"/>
            <a:ext cx="1219200" cy="1219201"/>
          </a:xfrm>
          <a:prstGeom prst="rect">
            <a:avLst/>
          </a:prstGeom>
          <a:noFill/>
          <a:ln>
            <a:noFill/>
          </a:ln>
        </p:spPr>
      </p:pic>
      <p:cxnSp>
        <p:nvCxnSpPr>
          <p:cNvPr id="1450" name="Google Shape;1450;p85"/>
          <p:cNvCxnSpPr/>
          <p:nvPr/>
        </p:nvCxnSpPr>
        <p:spPr>
          <a:xfrm flipH="1" rot="10800000">
            <a:off x="4485450" y="2825021"/>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51" name="Google Shape;1451;p85"/>
          <p:cNvCxnSpPr/>
          <p:nvPr/>
        </p:nvCxnSpPr>
        <p:spPr>
          <a:xfrm>
            <a:off x="5770500" y="2841261"/>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52" name="Google Shape;1452;p85"/>
          <p:cNvCxnSpPr/>
          <p:nvPr/>
        </p:nvCxnSpPr>
        <p:spPr>
          <a:xfrm flipH="1" rot="10800000">
            <a:off x="8052450" y="2823497"/>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53" name="Google Shape;1453;p85"/>
          <p:cNvCxnSpPr/>
          <p:nvPr/>
        </p:nvCxnSpPr>
        <p:spPr>
          <a:xfrm>
            <a:off x="9337500" y="2839737"/>
            <a:ext cx="449100" cy="397239"/>
          </a:xfrm>
          <a:prstGeom prst="straightConnector1">
            <a:avLst/>
          </a:prstGeom>
          <a:noFill/>
          <a:ln cap="flat" cmpd="sng" w="57150">
            <a:solidFill>
              <a:schemeClr val="dk1"/>
            </a:solidFill>
            <a:prstDash val="solid"/>
            <a:miter lim="800000"/>
            <a:headEnd len="sm" w="sm" type="none"/>
            <a:tailEnd len="med" w="med" type="triangle"/>
          </a:ln>
        </p:spPr>
      </p:cxnSp>
      <p:grpSp>
        <p:nvGrpSpPr>
          <p:cNvPr id="1454" name="Google Shape;1454;p85"/>
          <p:cNvGrpSpPr/>
          <p:nvPr/>
        </p:nvGrpSpPr>
        <p:grpSpPr>
          <a:xfrm flipH="1" rot="10800000">
            <a:off x="2694150" y="3777953"/>
            <a:ext cx="8897700" cy="452923"/>
            <a:chOff x="2770350" y="3222261"/>
            <a:chExt cx="8897700" cy="452923"/>
          </a:xfrm>
        </p:grpSpPr>
        <p:cxnSp>
          <p:nvCxnSpPr>
            <p:cNvPr id="1455" name="Google Shape;1455;p85"/>
            <p:cNvCxnSpPr/>
            <p:nvPr/>
          </p:nvCxnSpPr>
          <p:spPr>
            <a:xfrm flipH="1" rot="10800000">
              <a:off x="2770350" y="3222261"/>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56" name="Google Shape;1456;p85"/>
            <p:cNvCxnSpPr/>
            <p:nvPr/>
          </p:nvCxnSpPr>
          <p:spPr>
            <a:xfrm>
              <a:off x="4055400" y="3238501"/>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57" name="Google Shape;1457;p85"/>
            <p:cNvCxnSpPr/>
            <p:nvPr/>
          </p:nvCxnSpPr>
          <p:spPr>
            <a:xfrm flipH="1" rot="10800000">
              <a:off x="6391050" y="326170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58" name="Google Shape;1458;p85"/>
            <p:cNvCxnSpPr/>
            <p:nvPr/>
          </p:nvCxnSpPr>
          <p:spPr>
            <a:xfrm>
              <a:off x="7676100" y="327794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59" name="Google Shape;1459;p85"/>
            <p:cNvCxnSpPr/>
            <p:nvPr/>
          </p:nvCxnSpPr>
          <p:spPr>
            <a:xfrm flipH="1" rot="10800000">
              <a:off x="9933900" y="326170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60" name="Google Shape;1460;p85"/>
            <p:cNvCxnSpPr/>
            <p:nvPr/>
          </p:nvCxnSpPr>
          <p:spPr>
            <a:xfrm>
              <a:off x="11218950" y="3277945"/>
              <a:ext cx="449100" cy="397239"/>
            </a:xfrm>
            <a:prstGeom prst="straightConnector1">
              <a:avLst/>
            </a:prstGeom>
            <a:noFill/>
            <a:ln cap="flat" cmpd="sng" w="57150">
              <a:solidFill>
                <a:schemeClr val="dk1"/>
              </a:solidFill>
              <a:prstDash val="solid"/>
              <a:miter lim="800000"/>
              <a:headEnd len="sm" w="sm" type="none"/>
              <a:tailEnd len="med" w="med" type="triangle"/>
            </a:ln>
          </p:spPr>
        </p:cxnSp>
      </p:grpSp>
      <p:sp>
        <p:nvSpPr>
          <p:cNvPr id="1461" name="Google Shape;1461;p85"/>
          <p:cNvSpPr txBox="1"/>
          <p:nvPr/>
        </p:nvSpPr>
        <p:spPr>
          <a:xfrm>
            <a:off x="933523" y="2083216"/>
            <a:ext cx="340784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Reactive Response?</a:t>
            </a:r>
            <a:endParaRPr sz="2800">
              <a:solidFill>
                <a:schemeClr val="dk1"/>
              </a:solidFill>
              <a:latin typeface="Calibri"/>
              <a:ea typeface="Calibri"/>
              <a:cs typeface="Calibri"/>
              <a:sym typeface="Calibri"/>
            </a:endParaRPr>
          </a:p>
        </p:txBody>
      </p:sp>
      <p:sp>
        <p:nvSpPr>
          <p:cNvPr id="1462" name="Google Shape;1462;p85"/>
          <p:cNvSpPr/>
          <p:nvPr/>
        </p:nvSpPr>
        <p:spPr>
          <a:xfrm>
            <a:off x="319998" y="4914620"/>
            <a:ext cx="2598702" cy="1104361"/>
          </a:xfrm>
          <a:prstGeom prst="cloudCallout">
            <a:avLst>
              <a:gd fmla="val 53939" name="adj1"/>
              <a:gd fmla="val -42724"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Planning</a:t>
            </a:r>
            <a:endParaRPr sz="2400">
              <a:solidFill>
                <a:schemeClr val="dk1"/>
              </a:solidFill>
              <a:latin typeface="Calibri"/>
              <a:ea typeface="Calibri"/>
              <a:cs typeface="Calibri"/>
              <a:sym typeface="Calibri"/>
            </a:endParaRPr>
          </a:p>
        </p:txBody>
      </p:sp>
      <p:cxnSp>
        <p:nvCxnSpPr>
          <p:cNvPr id="1463" name="Google Shape;1463;p85"/>
          <p:cNvCxnSpPr/>
          <p:nvPr/>
        </p:nvCxnSpPr>
        <p:spPr>
          <a:xfrm rot="10800000">
            <a:off x="3636432" y="2622894"/>
            <a:ext cx="481912" cy="603015"/>
          </a:xfrm>
          <a:prstGeom prst="straightConnector1">
            <a:avLst/>
          </a:prstGeom>
          <a:noFill/>
          <a:ln cap="flat" cmpd="sng" w="57150">
            <a:solidFill>
              <a:schemeClr val="dk1"/>
            </a:solidFill>
            <a:prstDash val="dot"/>
            <a:miter lim="800000"/>
            <a:headEnd len="sm" w="sm" type="none"/>
            <a:tailEnd len="med" w="med" type="triangle"/>
          </a:ln>
        </p:spPr>
      </p:cxnSp>
      <p:pic>
        <p:nvPicPr>
          <p:cNvPr id="1464" name="Google Shape;1464;p85"/>
          <p:cNvPicPr preferRelativeResize="0"/>
          <p:nvPr/>
        </p:nvPicPr>
        <p:blipFill rotWithShape="1">
          <a:blip r:embed="rId5">
            <a:alphaModFix/>
          </a:blip>
          <a:srcRect b="0" l="0" r="0" t="0"/>
          <a:stretch/>
        </p:blipFill>
        <p:spPr>
          <a:xfrm>
            <a:off x="1009749" y="4838779"/>
            <a:ext cx="1219200" cy="121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做計劃</a:t>
            </a:r>
            <a:endParaRPr/>
          </a:p>
        </p:txBody>
      </p:sp>
      <p:pic>
        <p:nvPicPr>
          <p:cNvPr id="1470" name="Google Shape;1470;p86"/>
          <p:cNvPicPr preferRelativeResize="0"/>
          <p:nvPr/>
        </p:nvPicPr>
        <p:blipFill rotWithShape="1">
          <a:blip r:embed="rId3">
            <a:alphaModFix/>
          </a:blip>
          <a:srcRect b="0" l="0" r="0" t="0"/>
          <a:stretch/>
        </p:blipFill>
        <p:spPr>
          <a:xfrm>
            <a:off x="2148944" y="3658260"/>
            <a:ext cx="1219200" cy="1219201"/>
          </a:xfrm>
          <a:prstGeom prst="rect">
            <a:avLst/>
          </a:prstGeom>
          <a:noFill/>
          <a:ln>
            <a:noFill/>
          </a:ln>
        </p:spPr>
      </p:pic>
      <p:sp>
        <p:nvSpPr>
          <p:cNvPr id="1471" name="Google Shape;1471;p86"/>
          <p:cNvSpPr/>
          <p:nvPr/>
        </p:nvSpPr>
        <p:spPr>
          <a:xfrm>
            <a:off x="894437" y="2644680"/>
            <a:ext cx="144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1472" name="Google Shape;1472;p86"/>
          <p:cNvSpPr/>
          <p:nvPr/>
        </p:nvSpPr>
        <p:spPr>
          <a:xfrm>
            <a:off x="4801412" y="2644680"/>
            <a:ext cx="144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a:t>
            </a:r>
            <a:endParaRPr sz="2400">
              <a:solidFill>
                <a:schemeClr val="dk1"/>
              </a:solidFill>
              <a:latin typeface="Calibri"/>
              <a:ea typeface="Calibri"/>
              <a:cs typeface="Calibri"/>
              <a:sym typeface="Calibri"/>
            </a:endParaRPr>
          </a:p>
        </p:txBody>
      </p:sp>
      <p:sp>
        <p:nvSpPr>
          <p:cNvPr id="1473" name="Google Shape;1473;p86"/>
          <p:cNvSpPr/>
          <p:nvPr/>
        </p:nvSpPr>
        <p:spPr>
          <a:xfrm>
            <a:off x="3304037" y="2629282"/>
            <a:ext cx="144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1474" name="Google Shape;1474;p86"/>
          <p:cNvSpPr/>
          <p:nvPr/>
        </p:nvSpPr>
        <p:spPr>
          <a:xfrm>
            <a:off x="6288737" y="2644680"/>
            <a:ext cx="144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a:t>
            </a:r>
            <a:endParaRPr sz="2400">
              <a:solidFill>
                <a:schemeClr val="dk1"/>
              </a:solidFill>
              <a:latin typeface="Calibri"/>
              <a:ea typeface="Calibri"/>
              <a:cs typeface="Calibri"/>
              <a:sym typeface="Calibri"/>
            </a:endParaRPr>
          </a:p>
        </p:txBody>
      </p:sp>
      <p:sp>
        <p:nvSpPr>
          <p:cNvPr id="1475" name="Google Shape;1475;p86"/>
          <p:cNvSpPr/>
          <p:nvPr/>
        </p:nvSpPr>
        <p:spPr>
          <a:xfrm>
            <a:off x="7766620" y="2644680"/>
            <a:ext cx="144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3</a:t>
            </a:r>
            <a:endParaRPr sz="2400">
              <a:solidFill>
                <a:schemeClr val="dk1"/>
              </a:solidFill>
              <a:latin typeface="Calibri"/>
              <a:ea typeface="Calibri"/>
              <a:cs typeface="Calibri"/>
              <a:sym typeface="Calibri"/>
            </a:endParaRPr>
          </a:p>
        </p:txBody>
      </p:sp>
      <p:sp>
        <p:nvSpPr>
          <p:cNvPr id="1476" name="Google Shape;1476;p86"/>
          <p:cNvSpPr/>
          <p:nvPr/>
        </p:nvSpPr>
        <p:spPr>
          <a:xfrm>
            <a:off x="9252137" y="2625531"/>
            <a:ext cx="144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3</a:t>
            </a:r>
            <a:endParaRPr sz="2400">
              <a:solidFill>
                <a:schemeClr val="dk1"/>
              </a:solidFill>
              <a:latin typeface="Calibri"/>
              <a:ea typeface="Calibri"/>
              <a:cs typeface="Calibri"/>
              <a:sym typeface="Calibri"/>
            </a:endParaRPr>
          </a:p>
        </p:txBody>
      </p:sp>
      <p:pic>
        <p:nvPicPr>
          <p:cNvPr id="1477" name="Google Shape;1477;p86"/>
          <p:cNvPicPr preferRelativeResize="0"/>
          <p:nvPr/>
        </p:nvPicPr>
        <p:blipFill rotWithShape="1">
          <a:blip r:embed="rId3">
            <a:alphaModFix/>
          </a:blip>
          <a:srcRect b="0" l="0" r="0" t="0"/>
          <a:stretch/>
        </p:blipFill>
        <p:spPr>
          <a:xfrm>
            <a:off x="8775885" y="3489242"/>
            <a:ext cx="1219200" cy="1219201"/>
          </a:xfrm>
          <a:prstGeom prst="rect">
            <a:avLst/>
          </a:prstGeom>
          <a:noFill/>
          <a:ln>
            <a:noFill/>
          </a:ln>
        </p:spPr>
      </p:pic>
      <p:cxnSp>
        <p:nvCxnSpPr>
          <p:cNvPr id="1478" name="Google Shape;1478;p86"/>
          <p:cNvCxnSpPr/>
          <p:nvPr/>
        </p:nvCxnSpPr>
        <p:spPr>
          <a:xfrm>
            <a:off x="1794437" y="311513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79" name="Google Shape;1479;p86"/>
          <p:cNvCxnSpPr/>
          <p:nvPr/>
        </p:nvCxnSpPr>
        <p:spPr>
          <a:xfrm flipH="1" rot="10800000">
            <a:off x="3150006" y="313471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80" name="Google Shape;1480;p86"/>
          <p:cNvCxnSpPr/>
          <p:nvPr/>
        </p:nvCxnSpPr>
        <p:spPr>
          <a:xfrm>
            <a:off x="8478013" y="3076628"/>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81" name="Google Shape;1481;p86"/>
          <p:cNvCxnSpPr/>
          <p:nvPr/>
        </p:nvCxnSpPr>
        <p:spPr>
          <a:xfrm flipH="1" rot="10800000">
            <a:off x="9763063" y="3060388"/>
            <a:ext cx="449100" cy="397239"/>
          </a:xfrm>
          <a:prstGeom prst="straightConnector1">
            <a:avLst/>
          </a:prstGeom>
          <a:noFill/>
          <a:ln cap="flat" cmpd="sng" w="57150">
            <a:solidFill>
              <a:schemeClr val="dk1"/>
            </a:solidFill>
            <a:prstDash val="solid"/>
            <a:miter lim="800000"/>
            <a:headEnd len="sm" w="sm" type="none"/>
            <a:tailEnd len="med" w="med" type="triangle"/>
          </a:ln>
        </p:spPr>
      </p:cxnSp>
      <p:pic>
        <p:nvPicPr>
          <p:cNvPr id="1482" name="Google Shape;1482;p86"/>
          <p:cNvPicPr preferRelativeResize="0"/>
          <p:nvPr/>
        </p:nvPicPr>
        <p:blipFill rotWithShape="1">
          <a:blip r:embed="rId4">
            <a:alphaModFix/>
          </a:blip>
          <a:srcRect b="0" l="0" r="0" t="0"/>
          <a:stretch/>
        </p:blipFill>
        <p:spPr>
          <a:xfrm>
            <a:off x="10977028" y="2452905"/>
            <a:ext cx="743550" cy="743550"/>
          </a:xfrm>
          <a:prstGeom prst="rect">
            <a:avLst/>
          </a:prstGeom>
          <a:noFill/>
          <a:ln>
            <a:noFill/>
          </a:ln>
        </p:spPr>
      </p:pic>
      <p:pic>
        <p:nvPicPr>
          <p:cNvPr id="1483" name="Google Shape;1483;p86"/>
          <p:cNvPicPr preferRelativeResize="0"/>
          <p:nvPr/>
        </p:nvPicPr>
        <p:blipFill rotWithShape="1">
          <a:blip r:embed="rId3">
            <a:alphaModFix/>
          </a:blip>
          <a:srcRect b="0" l="0" r="0" t="0"/>
          <a:stretch/>
        </p:blipFill>
        <p:spPr>
          <a:xfrm>
            <a:off x="5712392" y="3512855"/>
            <a:ext cx="1219200" cy="1219201"/>
          </a:xfrm>
          <a:prstGeom prst="rect">
            <a:avLst/>
          </a:prstGeom>
          <a:noFill/>
          <a:ln>
            <a:noFill/>
          </a:ln>
        </p:spPr>
      </p:pic>
      <p:cxnSp>
        <p:nvCxnSpPr>
          <p:cNvPr id="1484" name="Google Shape;1484;p86"/>
          <p:cNvCxnSpPr/>
          <p:nvPr/>
        </p:nvCxnSpPr>
        <p:spPr>
          <a:xfrm>
            <a:off x="5429342" y="3079170"/>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485" name="Google Shape;1485;p86"/>
          <p:cNvCxnSpPr/>
          <p:nvPr/>
        </p:nvCxnSpPr>
        <p:spPr>
          <a:xfrm flipH="1" rot="10800000">
            <a:off x="6714392" y="3062930"/>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1486" name="Google Shape;1486;p86"/>
          <p:cNvSpPr/>
          <p:nvPr/>
        </p:nvSpPr>
        <p:spPr>
          <a:xfrm>
            <a:off x="1145186" y="5219104"/>
            <a:ext cx="8170740" cy="969525"/>
          </a:xfrm>
          <a:prstGeom prst="wedgeRoundRectCallout">
            <a:avLst>
              <a:gd fmla="val -32571" name="adj1"/>
              <a:gd fmla="val -117163" name="adj2"/>
              <a:gd fmla="val 16667" name="adj3"/>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Google Shape;1487;p86"/>
          <p:cNvSpPr/>
          <p:nvPr/>
        </p:nvSpPr>
        <p:spPr>
          <a:xfrm>
            <a:off x="1497309" y="5557048"/>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1488" name="Google Shape;1488;p86"/>
          <p:cNvSpPr/>
          <p:nvPr/>
        </p:nvSpPr>
        <p:spPr>
          <a:xfrm>
            <a:off x="3368144" y="5557930"/>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a:t>
            </a:r>
            <a:endParaRPr sz="2400">
              <a:solidFill>
                <a:schemeClr val="dk1"/>
              </a:solidFill>
              <a:latin typeface="Calibri"/>
              <a:ea typeface="Calibri"/>
              <a:cs typeface="Calibri"/>
              <a:sym typeface="Calibri"/>
            </a:endParaRPr>
          </a:p>
        </p:txBody>
      </p:sp>
      <p:sp>
        <p:nvSpPr>
          <p:cNvPr id="1489" name="Google Shape;1489;p86"/>
          <p:cNvSpPr/>
          <p:nvPr/>
        </p:nvSpPr>
        <p:spPr>
          <a:xfrm>
            <a:off x="5238979" y="5557048"/>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3</a:t>
            </a:r>
            <a:endParaRPr sz="2400">
              <a:solidFill>
                <a:schemeClr val="dk1"/>
              </a:solidFill>
              <a:latin typeface="Calibri"/>
              <a:ea typeface="Calibri"/>
              <a:cs typeface="Calibri"/>
              <a:sym typeface="Calibri"/>
            </a:endParaRPr>
          </a:p>
        </p:txBody>
      </p:sp>
      <p:pic>
        <p:nvPicPr>
          <p:cNvPr id="1490" name="Google Shape;1490;p86"/>
          <p:cNvPicPr preferRelativeResize="0"/>
          <p:nvPr/>
        </p:nvPicPr>
        <p:blipFill rotWithShape="1">
          <a:blip r:embed="rId4">
            <a:alphaModFix/>
          </a:blip>
          <a:srcRect b="0" l="0" r="0" t="0"/>
          <a:stretch/>
        </p:blipFill>
        <p:spPr>
          <a:xfrm>
            <a:off x="8320058" y="5365273"/>
            <a:ext cx="743550" cy="743550"/>
          </a:xfrm>
          <a:prstGeom prst="rect">
            <a:avLst/>
          </a:prstGeom>
          <a:noFill/>
          <a:ln>
            <a:noFill/>
          </a:ln>
        </p:spPr>
      </p:pic>
      <p:sp>
        <p:nvSpPr>
          <p:cNvPr id="1491" name="Google Shape;1491;p86"/>
          <p:cNvSpPr/>
          <p:nvPr/>
        </p:nvSpPr>
        <p:spPr>
          <a:xfrm>
            <a:off x="7291297" y="5554434"/>
            <a:ext cx="790670" cy="36000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2" name="Google Shape;1492;p86"/>
          <p:cNvSpPr/>
          <p:nvPr/>
        </p:nvSpPr>
        <p:spPr>
          <a:xfrm>
            <a:off x="2383030" y="2630254"/>
            <a:ext cx="849922" cy="360000"/>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plan</a:t>
            </a:r>
            <a:endParaRPr sz="2400">
              <a:solidFill>
                <a:schemeClr val="dk1"/>
              </a:solidFill>
              <a:latin typeface="Calibri"/>
              <a:ea typeface="Calibri"/>
              <a:cs typeface="Calibri"/>
              <a:sym typeface="Calibri"/>
            </a:endParaRPr>
          </a:p>
        </p:txBody>
      </p:sp>
      <p:cxnSp>
        <p:nvCxnSpPr>
          <p:cNvPr id="1493" name="Google Shape;1493;p86"/>
          <p:cNvCxnSpPr/>
          <p:nvPr/>
        </p:nvCxnSpPr>
        <p:spPr>
          <a:xfrm rot="10800000">
            <a:off x="2718202" y="3064012"/>
            <a:ext cx="0" cy="432122"/>
          </a:xfrm>
          <a:prstGeom prst="straightConnector1">
            <a:avLst/>
          </a:prstGeom>
          <a:noFill/>
          <a:ln cap="flat" cmpd="sng" w="57150">
            <a:solidFill>
              <a:schemeClr val="dk1"/>
            </a:solidFill>
            <a:prstDash val="solid"/>
            <a:miter lim="800000"/>
            <a:headEnd len="sm" w="sm" type="none"/>
            <a:tailEnd len="med" w="med" type="triangle"/>
          </a:ln>
        </p:spPr>
      </p:cxnSp>
      <p:sp>
        <p:nvSpPr>
          <p:cNvPr id="1494" name="Google Shape;1494;p86"/>
          <p:cNvSpPr/>
          <p:nvPr/>
        </p:nvSpPr>
        <p:spPr>
          <a:xfrm>
            <a:off x="944515" y="5005273"/>
            <a:ext cx="849922" cy="360000"/>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plan</a:t>
            </a:r>
            <a:endParaRPr sz="2400">
              <a:solidFill>
                <a:schemeClr val="dk1"/>
              </a:solidFill>
              <a:latin typeface="Calibri"/>
              <a:ea typeface="Calibri"/>
              <a:cs typeface="Calibri"/>
              <a:sym typeface="Calibri"/>
            </a:endParaRPr>
          </a:p>
        </p:txBody>
      </p:sp>
      <p:sp>
        <p:nvSpPr>
          <p:cNvPr id="1495" name="Google Shape;1495;p86"/>
          <p:cNvSpPr txBox="1"/>
          <p:nvPr/>
        </p:nvSpPr>
        <p:spPr>
          <a:xfrm>
            <a:off x="5624578" y="391581"/>
            <a:ext cx="6096000" cy="630942"/>
          </a:xfrm>
          <a:prstGeom prst="rect">
            <a:avLst/>
          </a:prstGeom>
          <a:noFill/>
          <a:ln>
            <a:noFill/>
          </a:ln>
        </p:spPr>
        <p:txBody>
          <a:bodyPr anchorCtr="0" anchor="t" bIns="45700" lIns="91425" spcFirstLastPara="1" rIns="91425" wrap="square" tIns="45700">
            <a:spAutoFit/>
          </a:bodyPr>
          <a:lstStyle/>
          <a:p>
            <a:pPr indent="0" lvl="0" marL="0" marR="0" rtl="0" algn="l">
              <a:lnSpc>
                <a:spcPct val="116611"/>
              </a:lnSpc>
              <a:spcBef>
                <a:spcPts val="0"/>
              </a:spcBef>
              <a:spcAft>
                <a:spcPts val="0"/>
              </a:spcAft>
              <a:buNone/>
            </a:pPr>
            <a:r>
              <a:rPr i="0" lang="en-US" sz="1800">
                <a:solidFill>
                  <a:srgbClr val="000000"/>
                </a:solidFill>
                <a:latin typeface="Merriweather Sans"/>
                <a:ea typeface="Merriweather Sans"/>
                <a:cs typeface="Merriweather Sans"/>
                <a:sym typeface="Merriweather Sans"/>
              </a:rPr>
              <a:t>Plan-and-Solve Prompting: Improving Zero-Shot Chain-of-Thought Reasoning by Large Language Models</a:t>
            </a:r>
            <a:endParaRPr/>
          </a:p>
        </p:txBody>
      </p:sp>
      <p:sp>
        <p:nvSpPr>
          <p:cNvPr id="1496" name="Google Shape;1496;p86"/>
          <p:cNvSpPr txBox="1"/>
          <p:nvPr/>
        </p:nvSpPr>
        <p:spPr>
          <a:xfrm>
            <a:off x="8478013" y="108013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https://arxiv.org/abs/2305.04091</a:t>
            </a:r>
            <a:endParaRPr/>
          </a:p>
        </p:txBody>
      </p:sp>
      <p:sp>
        <p:nvSpPr>
          <p:cNvPr id="1497" name="Google Shape;1497;p86"/>
          <p:cNvSpPr txBox="1"/>
          <p:nvPr/>
        </p:nvSpPr>
        <p:spPr>
          <a:xfrm>
            <a:off x="2966488" y="1416378"/>
            <a:ext cx="596062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0000"/>
                </a:solidFill>
                <a:latin typeface="Microsoft JhengHei"/>
                <a:ea typeface="Microsoft JhengHei"/>
                <a:cs typeface="Microsoft JhengHei"/>
                <a:sym typeface="Microsoft JhengHei"/>
              </a:rPr>
              <a:t>天下沒那麼好的事情</a:t>
            </a:r>
            <a:endParaRPr sz="2800">
              <a:solidFill>
                <a:srgbClr val="FF0000"/>
              </a:solidFill>
              <a:latin typeface="Microsoft JhengHei"/>
              <a:ea typeface="Microsoft JhengHei"/>
              <a:cs typeface="Microsoft JhengHei"/>
              <a:sym typeface="Microsoft JhengHei"/>
            </a:endParaRPr>
          </a:p>
          <a:p>
            <a:pPr indent="0" lvl="0" marL="0" marR="0" rtl="0" algn="l">
              <a:spcBef>
                <a:spcPts val="0"/>
              </a:spcBef>
              <a:spcAft>
                <a:spcPts val="0"/>
              </a:spcAft>
              <a:buNone/>
            </a:pPr>
            <a:r>
              <a:rPr lang="en-US" sz="2800">
                <a:solidFill>
                  <a:srgbClr val="FF0000"/>
                </a:solidFill>
                <a:latin typeface="Microsoft JhengHei"/>
                <a:ea typeface="Microsoft JhengHei"/>
                <a:cs typeface="Microsoft JhengHei"/>
                <a:sym typeface="Microsoft JhengHei"/>
              </a:rPr>
              <a:t>計劃就是要拿來改變的</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做計劃</a:t>
            </a:r>
            <a:endParaRPr/>
          </a:p>
        </p:txBody>
      </p:sp>
      <p:pic>
        <p:nvPicPr>
          <p:cNvPr id="1503" name="Google Shape;1503;p87"/>
          <p:cNvPicPr preferRelativeResize="0"/>
          <p:nvPr/>
        </p:nvPicPr>
        <p:blipFill rotWithShape="1">
          <a:blip r:embed="rId3">
            <a:alphaModFix/>
          </a:blip>
          <a:srcRect b="0" l="0" r="0" t="0"/>
          <a:stretch/>
        </p:blipFill>
        <p:spPr>
          <a:xfrm>
            <a:off x="2148944" y="3658260"/>
            <a:ext cx="1219200" cy="1219201"/>
          </a:xfrm>
          <a:prstGeom prst="rect">
            <a:avLst/>
          </a:prstGeom>
          <a:noFill/>
          <a:ln>
            <a:noFill/>
          </a:ln>
        </p:spPr>
      </p:pic>
      <p:sp>
        <p:nvSpPr>
          <p:cNvPr id="1504" name="Google Shape;1504;p87"/>
          <p:cNvSpPr/>
          <p:nvPr/>
        </p:nvSpPr>
        <p:spPr>
          <a:xfrm>
            <a:off x="894437" y="2644680"/>
            <a:ext cx="14400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1505" name="Google Shape;1505;p87"/>
          <p:cNvSpPr/>
          <p:nvPr/>
        </p:nvSpPr>
        <p:spPr>
          <a:xfrm>
            <a:off x="4801412" y="2644680"/>
            <a:ext cx="1440000" cy="360000"/>
          </a:xfrm>
          <a:prstGeom prst="roundRect">
            <a:avLst>
              <a:gd fmla="val 16667"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a:t>
            </a:r>
            <a:endParaRPr sz="2400">
              <a:solidFill>
                <a:schemeClr val="dk1"/>
              </a:solidFill>
              <a:latin typeface="Calibri"/>
              <a:ea typeface="Calibri"/>
              <a:cs typeface="Calibri"/>
              <a:sym typeface="Calibri"/>
            </a:endParaRPr>
          </a:p>
        </p:txBody>
      </p:sp>
      <p:sp>
        <p:nvSpPr>
          <p:cNvPr id="1506" name="Google Shape;1506;p87"/>
          <p:cNvSpPr/>
          <p:nvPr/>
        </p:nvSpPr>
        <p:spPr>
          <a:xfrm>
            <a:off x="3304037" y="2629282"/>
            <a:ext cx="144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1507" name="Google Shape;1507;p87"/>
          <p:cNvSpPr/>
          <p:nvPr/>
        </p:nvSpPr>
        <p:spPr>
          <a:xfrm>
            <a:off x="7176911" y="2640794"/>
            <a:ext cx="1440000" cy="360000"/>
          </a:xfrm>
          <a:prstGeom prst="roundRect">
            <a:avLst>
              <a:gd fmla="val 16667"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a:t>
            </a:r>
            <a:endParaRPr sz="2400">
              <a:solidFill>
                <a:schemeClr val="dk1"/>
              </a:solidFill>
              <a:latin typeface="Calibri"/>
              <a:ea typeface="Calibri"/>
              <a:cs typeface="Calibri"/>
              <a:sym typeface="Calibri"/>
            </a:endParaRPr>
          </a:p>
        </p:txBody>
      </p:sp>
      <p:cxnSp>
        <p:nvCxnSpPr>
          <p:cNvPr id="1508" name="Google Shape;1508;p87"/>
          <p:cNvCxnSpPr/>
          <p:nvPr/>
        </p:nvCxnSpPr>
        <p:spPr>
          <a:xfrm>
            <a:off x="1794437" y="311513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509" name="Google Shape;1509;p87"/>
          <p:cNvCxnSpPr/>
          <p:nvPr/>
        </p:nvCxnSpPr>
        <p:spPr>
          <a:xfrm flipH="1" rot="10800000">
            <a:off x="3150006" y="3134715"/>
            <a:ext cx="449100" cy="397239"/>
          </a:xfrm>
          <a:prstGeom prst="straightConnector1">
            <a:avLst/>
          </a:prstGeom>
          <a:noFill/>
          <a:ln cap="flat" cmpd="sng" w="57150">
            <a:solidFill>
              <a:schemeClr val="dk1"/>
            </a:solidFill>
            <a:prstDash val="solid"/>
            <a:miter lim="800000"/>
            <a:headEnd len="sm" w="sm" type="none"/>
            <a:tailEnd len="med" w="med" type="triangle"/>
          </a:ln>
        </p:spPr>
      </p:cxnSp>
      <p:pic>
        <p:nvPicPr>
          <p:cNvPr id="1510" name="Google Shape;1510;p87"/>
          <p:cNvPicPr preferRelativeResize="0"/>
          <p:nvPr/>
        </p:nvPicPr>
        <p:blipFill rotWithShape="1">
          <a:blip r:embed="rId3">
            <a:alphaModFix/>
          </a:blip>
          <a:srcRect b="0" l="0" r="0" t="0"/>
          <a:stretch/>
        </p:blipFill>
        <p:spPr>
          <a:xfrm>
            <a:off x="6072097" y="3512374"/>
            <a:ext cx="1219200" cy="1219201"/>
          </a:xfrm>
          <a:prstGeom prst="rect">
            <a:avLst/>
          </a:prstGeom>
          <a:noFill/>
          <a:ln>
            <a:noFill/>
          </a:ln>
        </p:spPr>
      </p:pic>
      <p:cxnSp>
        <p:nvCxnSpPr>
          <p:cNvPr id="1511" name="Google Shape;1511;p87"/>
          <p:cNvCxnSpPr/>
          <p:nvPr/>
        </p:nvCxnSpPr>
        <p:spPr>
          <a:xfrm>
            <a:off x="5914429" y="3098895"/>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512" name="Google Shape;1512;p87"/>
          <p:cNvCxnSpPr/>
          <p:nvPr/>
        </p:nvCxnSpPr>
        <p:spPr>
          <a:xfrm flipH="1" rot="10800000">
            <a:off x="6934937" y="3062664"/>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1513" name="Google Shape;1513;p87"/>
          <p:cNvSpPr/>
          <p:nvPr/>
        </p:nvSpPr>
        <p:spPr>
          <a:xfrm>
            <a:off x="1145186" y="5219104"/>
            <a:ext cx="8170740" cy="969525"/>
          </a:xfrm>
          <a:prstGeom prst="wedgeRoundRectCallout">
            <a:avLst>
              <a:gd fmla="val -32571" name="adj1"/>
              <a:gd fmla="val -117163" name="adj2"/>
              <a:gd fmla="val 16667" name="adj3"/>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4" name="Google Shape;1514;p87"/>
          <p:cNvSpPr/>
          <p:nvPr/>
        </p:nvSpPr>
        <p:spPr>
          <a:xfrm>
            <a:off x="1497309" y="5557048"/>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a:t>
            </a:r>
            <a:endParaRPr sz="2400">
              <a:solidFill>
                <a:schemeClr val="dk1"/>
              </a:solidFill>
              <a:latin typeface="Calibri"/>
              <a:ea typeface="Calibri"/>
              <a:cs typeface="Calibri"/>
              <a:sym typeface="Calibri"/>
            </a:endParaRPr>
          </a:p>
        </p:txBody>
      </p:sp>
      <p:sp>
        <p:nvSpPr>
          <p:cNvPr id="1515" name="Google Shape;1515;p87"/>
          <p:cNvSpPr/>
          <p:nvPr/>
        </p:nvSpPr>
        <p:spPr>
          <a:xfrm>
            <a:off x="3368144" y="5557930"/>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a:t>
            </a:r>
            <a:endParaRPr sz="2400">
              <a:solidFill>
                <a:schemeClr val="dk1"/>
              </a:solidFill>
              <a:latin typeface="Calibri"/>
              <a:ea typeface="Calibri"/>
              <a:cs typeface="Calibri"/>
              <a:sym typeface="Calibri"/>
            </a:endParaRPr>
          </a:p>
        </p:txBody>
      </p:sp>
      <p:sp>
        <p:nvSpPr>
          <p:cNvPr id="1516" name="Google Shape;1516;p87"/>
          <p:cNvSpPr/>
          <p:nvPr/>
        </p:nvSpPr>
        <p:spPr>
          <a:xfrm>
            <a:off x="5238979" y="5557048"/>
            <a:ext cx="1800000"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3</a:t>
            </a:r>
            <a:endParaRPr sz="2400">
              <a:solidFill>
                <a:schemeClr val="dk1"/>
              </a:solidFill>
              <a:latin typeface="Calibri"/>
              <a:ea typeface="Calibri"/>
              <a:cs typeface="Calibri"/>
              <a:sym typeface="Calibri"/>
            </a:endParaRPr>
          </a:p>
        </p:txBody>
      </p:sp>
      <p:pic>
        <p:nvPicPr>
          <p:cNvPr id="1517" name="Google Shape;1517;p87"/>
          <p:cNvPicPr preferRelativeResize="0"/>
          <p:nvPr/>
        </p:nvPicPr>
        <p:blipFill rotWithShape="1">
          <a:blip r:embed="rId4">
            <a:alphaModFix/>
          </a:blip>
          <a:srcRect b="0" l="0" r="0" t="0"/>
          <a:stretch/>
        </p:blipFill>
        <p:spPr>
          <a:xfrm>
            <a:off x="8320058" y="5365273"/>
            <a:ext cx="743550" cy="743550"/>
          </a:xfrm>
          <a:prstGeom prst="rect">
            <a:avLst/>
          </a:prstGeom>
          <a:noFill/>
          <a:ln>
            <a:noFill/>
          </a:ln>
        </p:spPr>
      </p:pic>
      <p:sp>
        <p:nvSpPr>
          <p:cNvPr id="1518" name="Google Shape;1518;p87"/>
          <p:cNvSpPr/>
          <p:nvPr/>
        </p:nvSpPr>
        <p:spPr>
          <a:xfrm>
            <a:off x="7291297" y="5554434"/>
            <a:ext cx="790670" cy="36000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9" name="Google Shape;1519;p87"/>
          <p:cNvSpPr/>
          <p:nvPr/>
        </p:nvSpPr>
        <p:spPr>
          <a:xfrm>
            <a:off x="2383030" y="2630254"/>
            <a:ext cx="849922" cy="360000"/>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plan</a:t>
            </a:r>
            <a:endParaRPr sz="2400">
              <a:solidFill>
                <a:schemeClr val="dk1"/>
              </a:solidFill>
              <a:latin typeface="Calibri"/>
              <a:ea typeface="Calibri"/>
              <a:cs typeface="Calibri"/>
              <a:sym typeface="Calibri"/>
            </a:endParaRPr>
          </a:p>
        </p:txBody>
      </p:sp>
      <p:cxnSp>
        <p:nvCxnSpPr>
          <p:cNvPr id="1520" name="Google Shape;1520;p87"/>
          <p:cNvCxnSpPr/>
          <p:nvPr/>
        </p:nvCxnSpPr>
        <p:spPr>
          <a:xfrm rot="10800000">
            <a:off x="2718202" y="3064012"/>
            <a:ext cx="0" cy="432122"/>
          </a:xfrm>
          <a:prstGeom prst="straightConnector1">
            <a:avLst/>
          </a:prstGeom>
          <a:noFill/>
          <a:ln cap="flat" cmpd="sng" w="57150">
            <a:solidFill>
              <a:schemeClr val="dk1"/>
            </a:solidFill>
            <a:prstDash val="solid"/>
            <a:miter lim="800000"/>
            <a:headEnd len="sm" w="sm" type="none"/>
            <a:tailEnd len="med" w="med" type="triangle"/>
          </a:ln>
        </p:spPr>
      </p:cxnSp>
      <p:sp>
        <p:nvSpPr>
          <p:cNvPr id="1521" name="Google Shape;1521;p87"/>
          <p:cNvSpPr/>
          <p:nvPr/>
        </p:nvSpPr>
        <p:spPr>
          <a:xfrm>
            <a:off x="944515" y="5005273"/>
            <a:ext cx="849922" cy="360000"/>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plan</a:t>
            </a:r>
            <a:endParaRPr sz="2400">
              <a:solidFill>
                <a:schemeClr val="dk1"/>
              </a:solidFill>
              <a:latin typeface="Calibri"/>
              <a:ea typeface="Calibri"/>
              <a:cs typeface="Calibri"/>
              <a:sym typeface="Calibri"/>
            </a:endParaRPr>
          </a:p>
        </p:txBody>
      </p:sp>
      <p:pic>
        <p:nvPicPr>
          <p:cNvPr id="1522" name="Google Shape;1522;p87"/>
          <p:cNvPicPr preferRelativeResize="0"/>
          <p:nvPr/>
        </p:nvPicPr>
        <p:blipFill rotWithShape="1">
          <a:blip r:embed="rId5">
            <a:alphaModFix/>
          </a:blip>
          <a:srcRect b="0" l="0" r="0" t="0"/>
          <a:stretch/>
        </p:blipFill>
        <p:spPr>
          <a:xfrm>
            <a:off x="4134437" y="1047643"/>
            <a:ext cx="1219200" cy="1219200"/>
          </a:xfrm>
          <a:prstGeom prst="rect">
            <a:avLst/>
          </a:prstGeom>
          <a:noFill/>
          <a:ln>
            <a:noFill/>
          </a:ln>
        </p:spPr>
      </p:pic>
      <p:cxnSp>
        <p:nvCxnSpPr>
          <p:cNvPr id="1523" name="Google Shape;1523;p87"/>
          <p:cNvCxnSpPr/>
          <p:nvPr/>
        </p:nvCxnSpPr>
        <p:spPr>
          <a:xfrm flipH="1" rot="10800000">
            <a:off x="4005574" y="2187139"/>
            <a:ext cx="449100" cy="397239"/>
          </a:xfrm>
          <a:prstGeom prst="straightConnector1">
            <a:avLst/>
          </a:prstGeom>
          <a:noFill/>
          <a:ln cap="flat" cmpd="sng" w="57150">
            <a:solidFill>
              <a:schemeClr val="dk1"/>
            </a:solidFill>
            <a:prstDash val="solid"/>
            <a:miter lim="800000"/>
            <a:headEnd len="sm" w="sm" type="none"/>
            <a:tailEnd len="med" w="med" type="triangle"/>
          </a:ln>
        </p:spPr>
      </p:cxnSp>
      <p:cxnSp>
        <p:nvCxnSpPr>
          <p:cNvPr id="1524" name="Google Shape;1524;p87"/>
          <p:cNvCxnSpPr/>
          <p:nvPr/>
        </p:nvCxnSpPr>
        <p:spPr>
          <a:xfrm>
            <a:off x="5014429" y="2220694"/>
            <a:ext cx="449100" cy="397239"/>
          </a:xfrm>
          <a:prstGeom prst="straightConnector1">
            <a:avLst/>
          </a:prstGeom>
          <a:noFill/>
          <a:ln cap="flat" cmpd="sng" w="57150">
            <a:solidFill>
              <a:schemeClr val="dk1"/>
            </a:solidFill>
            <a:prstDash val="solid"/>
            <a:miter lim="800000"/>
            <a:headEnd len="sm" w="sm" type="none"/>
            <a:tailEnd len="med" w="med" type="triangle"/>
          </a:ln>
        </p:spPr>
      </p:cxnSp>
      <p:sp>
        <p:nvSpPr>
          <p:cNvPr id="1525" name="Google Shape;1525;p87"/>
          <p:cNvSpPr txBox="1"/>
          <p:nvPr/>
        </p:nvSpPr>
        <p:spPr>
          <a:xfrm>
            <a:off x="5791237" y="1047643"/>
            <a:ext cx="4971417"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Microsoft JhengHei"/>
                <a:ea typeface="Microsoft JhengHei"/>
                <a:cs typeface="Microsoft JhengHei"/>
                <a:sym typeface="Microsoft JhengHei"/>
              </a:rPr>
              <a:t>下棋：對手的招數跟預想不同</a:t>
            </a:r>
            <a:endParaRPr/>
          </a:p>
        </p:txBody>
      </p:sp>
      <p:sp>
        <p:nvSpPr>
          <p:cNvPr id="1526" name="Google Shape;1526;p87"/>
          <p:cNvSpPr txBox="1"/>
          <p:nvPr/>
        </p:nvSpPr>
        <p:spPr>
          <a:xfrm>
            <a:off x="5791237" y="1539640"/>
            <a:ext cx="4971417"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Microsoft JhengHei"/>
                <a:ea typeface="Microsoft JhengHei"/>
                <a:cs typeface="Microsoft JhengHei"/>
                <a:sym typeface="Microsoft JhengHei"/>
              </a:rPr>
              <a:t>使用電腦：突然跳出廣告視窗</a:t>
            </a:r>
            <a:endParaRPr/>
          </a:p>
        </p:txBody>
      </p:sp>
      <p:sp>
        <p:nvSpPr>
          <p:cNvPr id="1527" name="Google Shape;1527;p87"/>
          <p:cNvSpPr txBox="1"/>
          <p:nvPr/>
        </p:nvSpPr>
        <p:spPr>
          <a:xfrm>
            <a:off x="5620215" y="2037751"/>
            <a:ext cx="5499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Microsoft JhengHei"/>
                <a:ea typeface="Microsoft JhengHei"/>
                <a:cs typeface="Microsoft JhengHei"/>
                <a:sym typeface="Microsoft JhengHei"/>
              </a:rPr>
              <a:t>與預期不同，導致原有的計畫行不通</a:t>
            </a:r>
            <a:endParaRPr/>
          </a:p>
        </p:txBody>
      </p:sp>
      <p:grpSp>
        <p:nvGrpSpPr>
          <p:cNvPr id="1528" name="Google Shape;1528;p87"/>
          <p:cNvGrpSpPr/>
          <p:nvPr/>
        </p:nvGrpSpPr>
        <p:grpSpPr>
          <a:xfrm>
            <a:off x="5961112" y="4117865"/>
            <a:ext cx="6131079" cy="969525"/>
            <a:chOff x="5543435" y="4176494"/>
            <a:chExt cx="6131079" cy="969525"/>
          </a:xfrm>
        </p:grpSpPr>
        <p:sp>
          <p:nvSpPr>
            <p:cNvPr id="1529" name="Google Shape;1529;p87"/>
            <p:cNvSpPr/>
            <p:nvPr/>
          </p:nvSpPr>
          <p:spPr>
            <a:xfrm>
              <a:off x="5543435" y="4176494"/>
              <a:ext cx="6131079" cy="969525"/>
            </a:xfrm>
            <a:prstGeom prst="wedgeRoundRectCallout">
              <a:avLst>
                <a:gd fmla="val -34709" name="adj1"/>
                <a:gd fmla="val -62147" name="adj2"/>
                <a:gd fmla="val 16667" name="adj3"/>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0" name="Google Shape;1530;p87"/>
            <p:cNvSpPr/>
            <p:nvPr/>
          </p:nvSpPr>
          <p:spPr>
            <a:xfrm>
              <a:off x="5811589" y="4489472"/>
              <a:ext cx="1800000" cy="360000"/>
            </a:xfrm>
            <a:prstGeom prst="roundRect">
              <a:avLst>
                <a:gd fmla="val 16667"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a:t>
              </a:r>
              <a:endParaRPr sz="2400">
                <a:solidFill>
                  <a:schemeClr val="dk1"/>
                </a:solidFill>
                <a:latin typeface="Calibri"/>
                <a:ea typeface="Calibri"/>
                <a:cs typeface="Calibri"/>
                <a:sym typeface="Calibri"/>
              </a:endParaRPr>
            </a:p>
          </p:txBody>
        </p:sp>
        <p:sp>
          <p:nvSpPr>
            <p:cNvPr id="1531" name="Google Shape;1531;p87"/>
            <p:cNvSpPr/>
            <p:nvPr/>
          </p:nvSpPr>
          <p:spPr>
            <a:xfrm>
              <a:off x="7682424" y="4488590"/>
              <a:ext cx="1800000" cy="360000"/>
            </a:xfrm>
            <a:prstGeom prst="roundRect">
              <a:avLst>
                <a:gd fmla="val 16667" name="adj"/>
              </a:avLst>
            </a:prstGeom>
            <a:solidFill>
              <a:srgbClr val="FFF2CC"/>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3’</a:t>
              </a:r>
              <a:endParaRPr sz="2400">
                <a:solidFill>
                  <a:schemeClr val="dk1"/>
                </a:solidFill>
                <a:latin typeface="Calibri"/>
                <a:ea typeface="Calibri"/>
                <a:cs typeface="Calibri"/>
                <a:sym typeface="Calibri"/>
              </a:endParaRPr>
            </a:p>
          </p:txBody>
        </p:sp>
        <p:pic>
          <p:nvPicPr>
            <p:cNvPr id="1532" name="Google Shape;1532;p87"/>
            <p:cNvPicPr preferRelativeResize="0"/>
            <p:nvPr/>
          </p:nvPicPr>
          <p:blipFill rotWithShape="1">
            <a:blip r:embed="rId4">
              <a:alphaModFix/>
            </a:blip>
            <a:srcRect b="0" l="0" r="0" t="0"/>
            <a:stretch/>
          </p:blipFill>
          <p:spPr>
            <a:xfrm>
              <a:off x="10763503" y="4296815"/>
              <a:ext cx="743550" cy="743550"/>
            </a:xfrm>
            <a:prstGeom prst="rect">
              <a:avLst/>
            </a:prstGeom>
            <a:noFill/>
            <a:ln>
              <a:noFill/>
            </a:ln>
          </p:spPr>
        </p:pic>
        <p:sp>
          <p:nvSpPr>
            <p:cNvPr id="1533" name="Google Shape;1533;p87"/>
            <p:cNvSpPr/>
            <p:nvPr/>
          </p:nvSpPr>
          <p:spPr>
            <a:xfrm>
              <a:off x="9734742" y="4485976"/>
              <a:ext cx="790670" cy="36000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4" name="Google Shape;1534;p87"/>
          <p:cNvSpPr/>
          <p:nvPr/>
        </p:nvSpPr>
        <p:spPr>
          <a:xfrm>
            <a:off x="5585821" y="3900043"/>
            <a:ext cx="849922" cy="360000"/>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plan'</a:t>
            </a:r>
            <a:endParaRPr sz="2400">
              <a:solidFill>
                <a:schemeClr val="dk1"/>
              </a:solidFill>
              <a:latin typeface="Calibri"/>
              <a:ea typeface="Calibri"/>
              <a:cs typeface="Calibri"/>
              <a:sym typeface="Calibri"/>
            </a:endParaRPr>
          </a:p>
        </p:txBody>
      </p:sp>
      <p:sp>
        <p:nvSpPr>
          <p:cNvPr id="1535" name="Google Shape;1535;p87"/>
          <p:cNvSpPr/>
          <p:nvPr/>
        </p:nvSpPr>
        <p:spPr>
          <a:xfrm>
            <a:off x="6267578" y="2642009"/>
            <a:ext cx="849922" cy="360000"/>
          </a:xfrm>
          <a:prstGeom prst="roundRect">
            <a:avLst>
              <a:gd fmla="val 16667" name="adj"/>
            </a:avLst>
          </a:prstGeom>
          <a:solidFill>
            <a:srgbClr val="E1EFD8"/>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plan'</a:t>
            </a:r>
            <a:endParaRPr sz="2400">
              <a:solidFill>
                <a:schemeClr val="dk1"/>
              </a:solidFill>
              <a:latin typeface="Calibri"/>
              <a:ea typeface="Calibri"/>
              <a:cs typeface="Calibri"/>
              <a:sym typeface="Calibri"/>
            </a:endParaRPr>
          </a:p>
        </p:txBody>
      </p:sp>
      <p:cxnSp>
        <p:nvCxnSpPr>
          <p:cNvPr id="1536" name="Google Shape;1536;p87"/>
          <p:cNvCxnSpPr/>
          <p:nvPr/>
        </p:nvCxnSpPr>
        <p:spPr>
          <a:xfrm rot="10800000">
            <a:off x="6656837" y="3027781"/>
            <a:ext cx="0" cy="432122"/>
          </a:xfrm>
          <a:prstGeom prst="straightConnector1">
            <a:avLst/>
          </a:prstGeom>
          <a:noFill/>
          <a:ln cap="flat" cmpd="sng" w="57150">
            <a:solidFill>
              <a:schemeClr val="dk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語言模型有能力做計畫嗎？</a:t>
            </a:r>
            <a:endParaRPr/>
          </a:p>
        </p:txBody>
      </p:sp>
      <p:pic>
        <p:nvPicPr>
          <p:cNvPr id="1542" name="Google Shape;1542;p88"/>
          <p:cNvPicPr preferRelativeResize="0"/>
          <p:nvPr/>
        </p:nvPicPr>
        <p:blipFill rotWithShape="1">
          <a:blip r:embed="rId3">
            <a:alphaModFix/>
          </a:blip>
          <a:srcRect b="0" l="0" r="0" t="0"/>
          <a:stretch/>
        </p:blipFill>
        <p:spPr>
          <a:xfrm>
            <a:off x="4457386" y="1509665"/>
            <a:ext cx="7440552" cy="1119235"/>
          </a:xfrm>
          <a:prstGeom prst="rect">
            <a:avLst/>
          </a:prstGeom>
          <a:noFill/>
          <a:ln>
            <a:noFill/>
          </a:ln>
        </p:spPr>
      </p:pic>
      <p:sp>
        <p:nvSpPr>
          <p:cNvPr id="1543" name="Google Shape;1543;p88"/>
          <p:cNvSpPr txBox="1"/>
          <p:nvPr/>
        </p:nvSpPr>
        <p:spPr>
          <a:xfrm>
            <a:off x="3085786" y="2069282"/>
            <a:ext cx="13716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gpt-4o</a:t>
            </a:r>
            <a:endParaRPr sz="2400">
              <a:solidFill>
                <a:schemeClr val="dk1"/>
              </a:solidFill>
              <a:latin typeface="Calibri"/>
              <a:ea typeface="Calibri"/>
              <a:cs typeface="Calibri"/>
              <a:sym typeface="Calibri"/>
            </a:endParaRPr>
          </a:p>
        </p:txBody>
      </p:sp>
      <p:pic>
        <p:nvPicPr>
          <p:cNvPr id="1544" name="Google Shape;1544;p88"/>
          <p:cNvPicPr preferRelativeResize="0"/>
          <p:nvPr/>
        </p:nvPicPr>
        <p:blipFill rotWithShape="1">
          <a:blip r:embed="rId4">
            <a:alphaModFix/>
          </a:blip>
          <a:srcRect b="0" l="0" r="0" t="0"/>
          <a:stretch/>
        </p:blipFill>
        <p:spPr>
          <a:xfrm>
            <a:off x="287252" y="2732586"/>
            <a:ext cx="8519345" cy="4125413"/>
          </a:xfrm>
          <a:prstGeom prst="rect">
            <a:avLst/>
          </a:prstGeom>
          <a:noFill/>
          <a:ln>
            <a:noFill/>
          </a:ln>
        </p:spPr>
      </p:pic>
      <p:pic>
        <p:nvPicPr>
          <p:cNvPr id="1545" name="Google Shape;1545;p88"/>
          <p:cNvPicPr preferRelativeResize="0"/>
          <p:nvPr/>
        </p:nvPicPr>
        <p:blipFill rotWithShape="1">
          <a:blip r:embed="rId5">
            <a:alphaModFix/>
          </a:blip>
          <a:srcRect b="0" l="0" r="0" t="0"/>
          <a:stretch/>
        </p:blipFill>
        <p:spPr>
          <a:xfrm>
            <a:off x="2322082" y="2670532"/>
            <a:ext cx="8519345" cy="3686020"/>
          </a:xfrm>
          <a:prstGeom prst="rect">
            <a:avLst/>
          </a:prstGeom>
          <a:noFill/>
          <a:ln>
            <a:noFill/>
          </a:ln>
        </p:spPr>
      </p:pic>
      <p:pic>
        <p:nvPicPr>
          <p:cNvPr id="1546" name="Google Shape;1546;p88"/>
          <p:cNvPicPr preferRelativeResize="0"/>
          <p:nvPr/>
        </p:nvPicPr>
        <p:blipFill rotWithShape="1">
          <a:blip r:embed="rId6">
            <a:alphaModFix/>
          </a:blip>
          <a:srcRect b="0" l="0" r="0" t="0"/>
          <a:stretch/>
        </p:blipFill>
        <p:spPr>
          <a:xfrm>
            <a:off x="4226281" y="2707320"/>
            <a:ext cx="8749424" cy="4229099"/>
          </a:xfrm>
          <a:prstGeom prst="rect">
            <a:avLst/>
          </a:prstGeom>
          <a:noFill/>
          <a:ln>
            <a:noFill/>
          </a:ln>
        </p:spPr>
      </p:pic>
      <p:pic>
        <p:nvPicPr>
          <p:cNvPr id="1547" name="Google Shape;1547;p88"/>
          <p:cNvPicPr preferRelativeResize="0"/>
          <p:nvPr/>
        </p:nvPicPr>
        <p:blipFill rotWithShape="1">
          <a:blip r:embed="rId7">
            <a:alphaModFix/>
          </a:blip>
          <a:srcRect b="0" l="0" r="0" t="0"/>
          <a:stretch/>
        </p:blipFill>
        <p:spPr>
          <a:xfrm>
            <a:off x="5969497" y="2647888"/>
            <a:ext cx="9563251" cy="40985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pic>
        <p:nvPicPr>
          <p:cNvPr descr="一張含有 文字, 螢幕擷取畫面, 字型, 數字 的圖片&#10;&#10;自動產生的描述" id="1552" name="Google Shape;1552;p89"/>
          <p:cNvPicPr preferRelativeResize="0"/>
          <p:nvPr/>
        </p:nvPicPr>
        <p:blipFill rotWithShape="1">
          <a:blip r:embed="rId3">
            <a:alphaModFix/>
          </a:blip>
          <a:srcRect b="0" l="0" r="0" t="0"/>
          <a:stretch/>
        </p:blipFill>
        <p:spPr>
          <a:xfrm>
            <a:off x="3962402" y="101162"/>
            <a:ext cx="8090708" cy="5287628"/>
          </a:xfrm>
          <a:prstGeom prst="rect">
            <a:avLst/>
          </a:prstGeom>
          <a:noFill/>
          <a:ln>
            <a:noFill/>
          </a:ln>
        </p:spPr>
      </p:pic>
      <p:pic>
        <p:nvPicPr>
          <p:cNvPr descr="一張含有 文字, 螢幕擷取畫面, 字型, 行 的圖片&#10;&#10;自動產生的描述" id="1553" name="Google Shape;1553;p89"/>
          <p:cNvPicPr preferRelativeResize="0"/>
          <p:nvPr/>
        </p:nvPicPr>
        <p:blipFill rotWithShape="1">
          <a:blip r:embed="rId4">
            <a:alphaModFix/>
          </a:blip>
          <a:srcRect b="0" l="0" r="0" t="0"/>
          <a:stretch/>
        </p:blipFill>
        <p:spPr>
          <a:xfrm>
            <a:off x="475283" y="1164148"/>
            <a:ext cx="3487119" cy="3161655"/>
          </a:xfrm>
          <a:prstGeom prst="rect">
            <a:avLst/>
          </a:prstGeom>
          <a:noFill/>
          <a:ln>
            <a:noFill/>
          </a:ln>
        </p:spPr>
      </p:pic>
      <p:sp>
        <p:nvSpPr>
          <p:cNvPr id="1554" name="Google Shape;1554;p89"/>
          <p:cNvSpPr txBox="1"/>
          <p:nvPr/>
        </p:nvSpPr>
        <p:spPr>
          <a:xfrm>
            <a:off x="457526" y="35635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https://arxiv.org/abs/2201.07207</a:t>
            </a:r>
            <a:endParaRPr/>
          </a:p>
        </p:txBody>
      </p:sp>
      <p:pic>
        <p:nvPicPr>
          <p:cNvPr descr="一張含有 文字, 螢幕擷取畫面, 拼貼畫 的圖片&#10;&#10;自動產生的描述" id="1555" name="Google Shape;1555;p89"/>
          <p:cNvPicPr preferRelativeResize="0"/>
          <p:nvPr/>
        </p:nvPicPr>
        <p:blipFill rotWithShape="1">
          <a:blip r:embed="rId5">
            <a:alphaModFix/>
          </a:blip>
          <a:srcRect b="0" l="0" r="0" t="0"/>
          <a:stretch/>
        </p:blipFill>
        <p:spPr>
          <a:xfrm>
            <a:off x="302710" y="4545389"/>
            <a:ext cx="11586580" cy="2211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90"/>
          <p:cNvPicPr preferRelativeResize="0"/>
          <p:nvPr/>
        </p:nvPicPr>
        <p:blipFill rotWithShape="1">
          <a:blip r:embed="rId3">
            <a:alphaModFix/>
          </a:blip>
          <a:srcRect b="0" l="0" r="0" t="0"/>
          <a:stretch/>
        </p:blipFill>
        <p:spPr>
          <a:xfrm>
            <a:off x="7784674" y="1051738"/>
            <a:ext cx="3429479" cy="1857634"/>
          </a:xfrm>
          <a:prstGeom prst="rect">
            <a:avLst/>
          </a:prstGeom>
          <a:noFill/>
          <a:ln>
            <a:noFill/>
          </a:ln>
        </p:spPr>
      </p:pic>
      <p:sp>
        <p:nvSpPr>
          <p:cNvPr id="1562" name="Google Shape;1562;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PlanBench</a:t>
            </a:r>
            <a:endParaRPr/>
          </a:p>
        </p:txBody>
      </p:sp>
      <p:sp>
        <p:nvSpPr>
          <p:cNvPr id="1563" name="Google Shape;1563;p90"/>
          <p:cNvSpPr txBox="1"/>
          <p:nvPr/>
        </p:nvSpPr>
        <p:spPr>
          <a:xfrm>
            <a:off x="3749828" y="681037"/>
            <a:ext cx="609108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https://arxiv.org/abs/2206.10498</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https://arxiv.org/abs/2305.15771</a:t>
            </a:r>
            <a:endParaRPr/>
          </a:p>
        </p:txBody>
      </p:sp>
      <p:pic>
        <p:nvPicPr>
          <p:cNvPr id="1564" name="Google Shape;1564;p90"/>
          <p:cNvPicPr preferRelativeResize="0"/>
          <p:nvPr/>
        </p:nvPicPr>
        <p:blipFill rotWithShape="1">
          <a:blip r:embed="rId4">
            <a:alphaModFix/>
          </a:blip>
          <a:srcRect b="0" l="0" r="0" t="0"/>
          <a:stretch/>
        </p:blipFill>
        <p:spPr>
          <a:xfrm>
            <a:off x="5669296" y="3041635"/>
            <a:ext cx="1619842" cy="1619843"/>
          </a:xfrm>
          <a:prstGeom prst="rect">
            <a:avLst/>
          </a:prstGeom>
          <a:noFill/>
          <a:ln>
            <a:noFill/>
          </a:ln>
        </p:spPr>
      </p:pic>
      <p:sp>
        <p:nvSpPr>
          <p:cNvPr id="1565" name="Google Shape;1565;p90"/>
          <p:cNvSpPr txBox="1"/>
          <p:nvPr/>
        </p:nvSpPr>
        <p:spPr>
          <a:xfrm>
            <a:off x="509403" y="2283069"/>
            <a:ext cx="380637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可以執行的操作： </a:t>
            </a:r>
            <a:endParaRPr sz="1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從桌上拿起一個積木 </a:t>
            </a:r>
            <a:endParaRPr sz="1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從另一個積木上拿起另一個積木 </a:t>
            </a:r>
            <a:endParaRPr sz="1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把積木放到桌上 </a:t>
            </a:r>
            <a:endParaRPr sz="1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將一個積木堆在另一個積木上 </a:t>
            </a:r>
            <a:endParaRPr/>
          </a:p>
        </p:txBody>
      </p:sp>
      <p:sp>
        <p:nvSpPr>
          <p:cNvPr id="1566" name="Google Shape;1566;p90"/>
          <p:cNvSpPr txBox="1"/>
          <p:nvPr/>
        </p:nvSpPr>
        <p:spPr>
          <a:xfrm>
            <a:off x="509403" y="3934122"/>
            <a:ext cx="410754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初始狀態：藍色積木在橘色積木的上面，紅色積木在桌子上，橘色積木在桌子上，黃色積木也在桌子上。</a:t>
            </a:r>
            <a:endParaRPr/>
          </a:p>
        </p:txBody>
      </p:sp>
      <p:sp>
        <p:nvSpPr>
          <p:cNvPr id="1567" name="Google Shape;1567;p90"/>
          <p:cNvSpPr txBox="1"/>
          <p:nvPr/>
        </p:nvSpPr>
        <p:spPr>
          <a:xfrm>
            <a:off x="509403" y="5021042"/>
            <a:ext cx="41075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目標：讓橘色積木放置在藍色積木上。</a:t>
            </a:r>
            <a:endParaRPr/>
          </a:p>
        </p:txBody>
      </p:sp>
      <p:sp>
        <p:nvSpPr>
          <p:cNvPr id="1568" name="Google Shape;1568;p90"/>
          <p:cNvSpPr txBox="1"/>
          <p:nvPr/>
        </p:nvSpPr>
        <p:spPr>
          <a:xfrm>
            <a:off x="7924321" y="3402112"/>
            <a:ext cx="4478216" cy="120032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將藍色積木從橘色積木上取下</a:t>
            </a:r>
            <a:endParaRPr sz="1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將藍色積木放在桌子上</a:t>
            </a:r>
            <a:endParaRPr sz="1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從桌上拿起橘色積木</a:t>
            </a:r>
            <a:endParaRPr sz="1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將橘色積木堆放在藍色積木的上方</a:t>
            </a:r>
            <a:endParaRPr/>
          </a:p>
        </p:txBody>
      </p:sp>
      <p:sp>
        <p:nvSpPr>
          <p:cNvPr id="1569" name="Google Shape;1569;p90"/>
          <p:cNvSpPr/>
          <p:nvPr/>
        </p:nvSpPr>
        <p:spPr>
          <a:xfrm>
            <a:off x="235969" y="2089165"/>
            <a:ext cx="4593939" cy="3550138"/>
          </a:xfrm>
          <a:prstGeom prst="roundRect">
            <a:avLst>
              <a:gd fmla="val 10509" name="adj"/>
            </a:avLst>
          </a:pr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0" name="Google Shape;1570;p90"/>
          <p:cNvSpPr/>
          <p:nvPr/>
        </p:nvSpPr>
        <p:spPr>
          <a:xfrm>
            <a:off x="7784674" y="3272692"/>
            <a:ext cx="4196312" cy="1388786"/>
          </a:xfrm>
          <a:prstGeom prst="roundRect">
            <a:avLst>
              <a:gd fmla="val 10509" name="adj"/>
            </a:avLst>
          </a:pr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1" name="Google Shape;1571;p90"/>
          <p:cNvCxnSpPr/>
          <p:nvPr/>
        </p:nvCxnSpPr>
        <p:spPr>
          <a:xfrm>
            <a:off x="4829908" y="3936355"/>
            <a:ext cx="710993" cy="0"/>
          </a:xfrm>
          <a:prstGeom prst="straightConnector1">
            <a:avLst/>
          </a:prstGeom>
          <a:noFill/>
          <a:ln cap="flat" cmpd="sng" w="57150">
            <a:solidFill>
              <a:schemeClr val="dk1"/>
            </a:solidFill>
            <a:prstDash val="solid"/>
            <a:miter lim="800000"/>
            <a:headEnd len="sm" w="sm" type="none"/>
            <a:tailEnd len="med" w="med" type="triangle"/>
          </a:ln>
        </p:spPr>
      </p:cxnSp>
      <p:cxnSp>
        <p:nvCxnSpPr>
          <p:cNvPr id="1572" name="Google Shape;1572;p90"/>
          <p:cNvCxnSpPr/>
          <p:nvPr/>
        </p:nvCxnSpPr>
        <p:spPr>
          <a:xfrm>
            <a:off x="7285247" y="3981014"/>
            <a:ext cx="499427" cy="0"/>
          </a:xfrm>
          <a:prstGeom prst="straightConnector1">
            <a:avLst/>
          </a:prstGeom>
          <a:noFill/>
          <a:ln cap="flat" cmpd="sng" w="57150">
            <a:solidFill>
              <a:schemeClr val="dk1"/>
            </a:solidFill>
            <a:prstDash val="solid"/>
            <a:miter lim="800000"/>
            <a:headEnd len="sm" w="sm" type="none"/>
            <a:tailEnd len="med" w="med" type="triangle"/>
          </a:ln>
        </p:spPr>
      </p:cxnSp>
      <p:sp>
        <p:nvSpPr>
          <p:cNvPr id="1573" name="Google Shape;1573;p90"/>
          <p:cNvSpPr txBox="1"/>
          <p:nvPr/>
        </p:nvSpPr>
        <p:spPr>
          <a:xfrm>
            <a:off x="5540901" y="5390374"/>
            <a:ext cx="614169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Microsoft JhengHei"/>
                <a:ea typeface="Microsoft JhengHei"/>
                <a:cs typeface="Microsoft JhengHei"/>
                <a:sym typeface="Microsoft JhengHei"/>
              </a:rPr>
              <a:t>會不會 LLM 早就看過類似的題目了？</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PlanBench</a:t>
            </a:r>
            <a:endParaRPr/>
          </a:p>
        </p:txBody>
      </p:sp>
      <p:sp>
        <p:nvSpPr>
          <p:cNvPr id="1580" name="Google Shape;1580;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581" name="Google Shape;1581;p91"/>
          <p:cNvSpPr txBox="1"/>
          <p:nvPr/>
        </p:nvSpPr>
        <p:spPr>
          <a:xfrm>
            <a:off x="3749828" y="681037"/>
            <a:ext cx="609108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https://arxiv.org/abs/2206.10498</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https://arxiv.org/abs/2305.15771</a:t>
            </a:r>
            <a:endParaRPr/>
          </a:p>
        </p:txBody>
      </p:sp>
      <p:pic>
        <p:nvPicPr>
          <p:cNvPr id="1582" name="Google Shape;1582;p91"/>
          <p:cNvPicPr preferRelativeResize="0"/>
          <p:nvPr/>
        </p:nvPicPr>
        <p:blipFill rotWithShape="1">
          <a:blip r:embed="rId3">
            <a:alphaModFix/>
          </a:blip>
          <a:srcRect b="0" l="0" r="0" t="0"/>
          <a:stretch/>
        </p:blipFill>
        <p:spPr>
          <a:xfrm>
            <a:off x="875117" y="-55563"/>
            <a:ext cx="10478683" cy="6858000"/>
          </a:xfrm>
          <a:prstGeom prst="rect">
            <a:avLst/>
          </a:prstGeom>
          <a:noFill/>
          <a:ln>
            <a:noFill/>
          </a:ln>
        </p:spPr>
      </p:pic>
      <p:sp>
        <p:nvSpPr>
          <p:cNvPr id="1583" name="Google Shape;1583;p91"/>
          <p:cNvSpPr txBox="1"/>
          <p:nvPr/>
        </p:nvSpPr>
        <p:spPr>
          <a:xfrm>
            <a:off x="7219950" y="1327368"/>
            <a:ext cx="262096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sng">
                <a:solidFill>
                  <a:schemeClr val="dk1"/>
                </a:solidFill>
                <a:latin typeface="Microsoft JhengHei"/>
                <a:ea typeface="Microsoft JhengHei"/>
                <a:cs typeface="Microsoft JhengHei"/>
                <a:sym typeface="Microsoft JhengHei"/>
              </a:rPr>
              <a:t>神秘方塊世界</a:t>
            </a:r>
            <a:endParaRPr/>
          </a:p>
        </p:txBody>
      </p:sp>
      <p:sp>
        <p:nvSpPr>
          <p:cNvPr id="1584" name="Google Shape;1584;p91"/>
          <p:cNvSpPr txBox="1"/>
          <p:nvPr/>
        </p:nvSpPr>
        <p:spPr>
          <a:xfrm>
            <a:off x="2946992" y="991632"/>
            <a:ext cx="11049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攻擊</a:t>
            </a:r>
            <a:endParaRPr/>
          </a:p>
        </p:txBody>
      </p:sp>
      <p:sp>
        <p:nvSpPr>
          <p:cNvPr id="1585" name="Google Shape;1585;p91"/>
          <p:cNvSpPr txBox="1"/>
          <p:nvPr/>
        </p:nvSpPr>
        <p:spPr>
          <a:xfrm>
            <a:off x="4715795" y="1204159"/>
            <a:ext cx="11049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吞噬</a:t>
            </a:r>
            <a:endParaRPr/>
          </a:p>
        </p:txBody>
      </p:sp>
      <p:sp>
        <p:nvSpPr>
          <p:cNvPr id="1586" name="Google Shape;1586;p91"/>
          <p:cNvSpPr txBox="1"/>
          <p:nvPr/>
        </p:nvSpPr>
        <p:spPr>
          <a:xfrm>
            <a:off x="1020424" y="1419701"/>
            <a:ext cx="11049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屈服</a:t>
            </a:r>
            <a:endParaRPr/>
          </a:p>
        </p:txBody>
      </p:sp>
      <p:sp>
        <p:nvSpPr>
          <p:cNvPr id="1587" name="Google Shape;1587;p91"/>
          <p:cNvSpPr txBox="1"/>
          <p:nvPr/>
        </p:nvSpPr>
        <p:spPr>
          <a:xfrm>
            <a:off x="4991100" y="1665824"/>
            <a:ext cx="11049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征服</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593" name="Google Shape;1593;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594" name="Google Shape;1594;p92"/>
          <p:cNvPicPr preferRelativeResize="0"/>
          <p:nvPr/>
        </p:nvPicPr>
        <p:blipFill rotWithShape="1">
          <a:blip r:embed="rId3">
            <a:alphaModFix/>
          </a:blip>
          <a:srcRect b="0" l="0" r="0" t="0"/>
          <a:stretch/>
        </p:blipFill>
        <p:spPr>
          <a:xfrm>
            <a:off x="631630" y="102734"/>
            <a:ext cx="10928739" cy="6492875"/>
          </a:xfrm>
          <a:prstGeom prst="rect">
            <a:avLst/>
          </a:prstGeom>
          <a:noFill/>
          <a:ln>
            <a:noFill/>
          </a:ln>
        </p:spPr>
      </p:pic>
      <p:sp>
        <p:nvSpPr>
          <p:cNvPr id="1595" name="Google Shape;1595;p92"/>
          <p:cNvSpPr txBox="1"/>
          <p:nvPr/>
        </p:nvSpPr>
        <p:spPr>
          <a:xfrm>
            <a:off x="6095999" y="1456293"/>
            <a:ext cx="24257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(讓物件 c 渴望物件 a)</a:t>
            </a:r>
            <a:endParaRPr sz="180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02" name="Google Shape;1602;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603" name="Google Shape;1603;p93"/>
          <p:cNvPicPr preferRelativeResize="0"/>
          <p:nvPr/>
        </p:nvPicPr>
        <p:blipFill rotWithShape="1">
          <a:blip r:embed="rId3">
            <a:alphaModFix/>
          </a:blip>
          <a:srcRect b="0" l="0" r="0" t="0"/>
          <a:stretch/>
        </p:blipFill>
        <p:spPr>
          <a:xfrm>
            <a:off x="1184628" y="348457"/>
            <a:ext cx="10169172" cy="5828506"/>
          </a:xfrm>
          <a:prstGeom prst="rect">
            <a:avLst/>
          </a:prstGeom>
          <a:noFill/>
          <a:ln>
            <a:noFill/>
          </a:ln>
        </p:spPr>
      </p:pic>
      <p:sp>
        <p:nvSpPr>
          <p:cNvPr id="1604" name="Google Shape;1604;p93"/>
          <p:cNvSpPr txBox="1"/>
          <p:nvPr/>
        </p:nvSpPr>
        <p:spPr>
          <a:xfrm>
            <a:off x="8226578" y="6249988"/>
            <a:ext cx="36606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https://arxiv.org/abs/2305.15771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LLM 能不能下棋？</a:t>
            </a:r>
            <a:endParaRPr/>
          </a:p>
        </p:txBody>
      </p:sp>
      <p:sp>
        <p:nvSpPr>
          <p:cNvPr id="247" name="Google Shape;24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48" name="Google Shape;248;p22"/>
          <p:cNvPicPr preferRelativeResize="0"/>
          <p:nvPr/>
        </p:nvPicPr>
        <p:blipFill rotWithShape="1">
          <a:blip r:embed="rId3">
            <a:alphaModFix/>
          </a:blip>
          <a:srcRect b="0" l="0" r="0" t="0"/>
          <a:stretch/>
        </p:blipFill>
        <p:spPr>
          <a:xfrm>
            <a:off x="4181042" y="1825625"/>
            <a:ext cx="7344208" cy="4496915"/>
          </a:xfrm>
          <a:prstGeom prst="rect">
            <a:avLst/>
          </a:prstGeom>
          <a:noFill/>
          <a:ln>
            <a:noFill/>
          </a:ln>
        </p:spPr>
      </p:pic>
      <p:sp>
        <p:nvSpPr>
          <p:cNvPr id="249" name="Google Shape;249;p22"/>
          <p:cNvSpPr txBox="1"/>
          <p:nvPr/>
        </p:nvSpPr>
        <p:spPr>
          <a:xfrm>
            <a:off x="6438900" y="132135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https://youtu.be/JHq4EKMg7fI?si=izKsH-GCVnZkooq_</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11" name="Google Shape;1611;p9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612" name="Google Shape;1612;p94"/>
          <p:cNvSpPr txBox="1"/>
          <p:nvPr/>
        </p:nvSpPr>
        <p:spPr>
          <a:xfrm>
            <a:off x="884888" y="6078538"/>
            <a:ext cx="36058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https://arxiv.org/abs/2409.13373</a:t>
            </a:r>
            <a:endParaRPr/>
          </a:p>
        </p:txBody>
      </p:sp>
      <p:pic>
        <p:nvPicPr>
          <p:cNvPr id="1613" name="Google Shape;1613;p94"/>
          <p:cNvPicPr preferRelativeResize="0"/>
          <p:nvPr/>
        </p:nvPicPr>
        <p:blipFill rotWithShape="1">
          <a:blip r:embed="rId3">
            <a:alphaModFix/>
          </a:blip>
          <a:srcRect b="0" l="0" r="0" t="0"/>
          <a:stretch/>
        </p:blipFill>
        <p:spPr>
          <a:xfrm>
            <a:off x="4747956" y="330062"/>
            <a:ext cx="6348669" cy="611780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19" name="Google Shape;1619;p9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20" name="Google Shape;1620;p95"/>
          <p:cNvPicPr preferRelativeResize="0"/>
          <p:nvPr/>
        </p:nvPicPr>
        <p:blipFill rotWithShape="1">
          <a:blip r:embed="rId3">
            <a:alphaModFix/>
          </a:blip>
          <a:srcRect b="0" l="0" r="0" t="0"/>
          <a:stretch/>
        </p:blipFill>
        <p:spPr>
          <a:xfrm>
            <a:off x="723900" y="681037"/>
            <a:ext cx="10744200" cy="5601562"/>
          </a:xfrm>
          <a:prstGeom prst="rect">
            <a:avLst/>
          </a:prstGeom>
          <a:noFill/>
          <a:ln>
            <a:noFill/>
          </a:ln>
        </p:spPr>
      </p:pic>
      <p:sp>
        <p:nvSpPr>
          <p:cNvPr id="1621" name="Google Shape;1621;p95"/>
          <p:cNvSpPr txBox="1"/>
          <p:nvPr/>
        </p:nvSpPr>
        <p:spPr>
          <a:xfrm>
            <a:off x="8599714" y="631190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https://arxiv.org/abs/2402.01622</a:t>
            </a:r>
            <a:endParaRPr/>
          </a:p>
        </p:txBody>
      </p:sp>
      <p:sp>
        <p:nvSpPr>
          <p:cNvPr id="1622" name="Google Shape;1622;p95"/>
          <p:cNvSpPr txBox="1"/>
          <p:nvPr/>
        </p:nvSpPr>
        <p:spPr>
          <a:xfrm>
            <a:off x="395289" y="259489"/>
            <a:ext cx="7343774" cy="387222"/>
          </a:xfrm>
          <a:prstGeom prst="rect">
            <a:avLst/>
          </a:prstGeom>
          <a:noFill/>
          <a:ln>
            <a:noFill/>
          </a:ln>
        </p:spPr>
        <p:txBody>
          <a:bodyPr anchorCtr="0" anchor="t" bIns="45700" lIns="91425" spcFirstLastPara="1" rIns="91425" wrap="square" tIns="45700">
            <a:spAutoFit/>
          </a:bodyPr>
          <a:lstStyle/>
          <a:p>
            <a:pPr indent="0" lvl="0" marL="0" marR="0" rtl="0" algn="l">
              <a:lnSpc>
                <a:spcPct val="65593"/>
              </a:lnSpc>
              <a:spcBef>
                <a:spcPts val="0"/>
              </a:spcBef>
              <a:spcAft>
                <a:spcPts val="0"/>
              </a:spcAft>
              <a:buNone/>
            </a:pPr>
            <a:r>
              <a:rPr b="1" i="0" lang="en-US" sz="3200" u="sng">
                <a:solidFill>
                  <a:srgbClr val="000000"/>
                </a:solidFill>
                <a:latin typeface="Merriweather Sans"/>
                <a:ea typeface="Merriweather Sans"/>
                <a:cs typeface="Merriweather Sans"/>
                <a:sym typeface="Merriweather Sans"/>
              </a:rPr>
              <a:t>TravelPlanner</a:t>
            </a:r>
            <a:endParaRPr b="1" i="0" sz="3200" u="sng">
              <a:solidFill>
                <a:srgbClr val="000000"/>
              </a:solidFill>
              <a:latin typeface="Merriweather Sans"/>
              <a:ea typeface="Merriweather Sans"/>
              <a:cs typeface="Merriweather Sans"/>
              <a:sym typeface="Merriweather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29" name="Google Shape;1629;p9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grade-lv" id="1630" name="Google Shape;1630;p96"/>
          <p:cNvPicPr preferRelativeResize="0"/>
          <p:nvPr/>
        </p:nvPicPr>
        <p:blipFill rotWithShape="1">
          <a:blip r:embed="rId3">
            <a:alphaModFix/>
          </a:blip>
          <a:srcRect b="0" l="0" r="0" t="0"/>
          <a:stretch/>
        </p:blipFill>
        <p:spPr>
          <a:xfrm>
            <a:off x="838200" y="365125"/>
            <a:ext cx="10790701" cy="14798675"/>
          </a:xfrm>
          <a:prstGeom prst="rect">
            <a:avLst/>
          </a:prstGeom>
          <a:noFill/>
          <a:ln>
            <a:noFill/>
          </a:ln>
        </p:spPr>
      </p:pic>
      <p:sp>
        <p:nvSpPr>
          <p:cNvPr id="1631" name="Google Shape;1631;p96"/>
          <p:cNvSpPr txBox="1"/>
          <p:nvPr/>
        </p:nvSpPr>
        <p:spPr>
          <a:xfrm>
            <a:off x="6233550" y="182562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https://osu-nlp-group.github.io/TravelPlanner/</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37" name="Google Shape;1637;p9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38" name="Google Shape;1638;p97"/>
          <p:cNvPicPr preferRelativeResize="0"/>
          <p:nvPr/>
        </p:nvPicPr>
        <p:blipFill rotWithShape="1">
          <a:blip r:embed="rId3">
            <a:alphaModFix/>
          </a:blip>
          <a:srcRect b="0" l="0" r="0" t="0"/>
          <a:stretch/>
        </p:blipFill>
        <p:spPr>
          <a:xfrm>
            <a:off x="337708" y="681037"/>
            <a:ext cx="11516583" cy="5088392"/>
          </a:xfrm>
          <a:prstGeom prst="rect">
            <a:avLst/>
          </a:prstGeom>
          <a:noFill/>
          <a:ln>
            <a:noFill/>
          </a:ln>
        </p:spPr>
      </p:pic>
      <p:sp>
        <p:nvSpPr>
          <p:cNvPr id="1639" name="Google Shape;1639;p97"/>
          <p:cNvSpPr txBox="1"/>
          <p:nvPr/>
        </p:nvSpPr>
        <p:spPr>
          <a:xfrm>
            <a:off x="8599714" y="631190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https://arxiv.org/abs/2402.01622</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45" name="Google Shape;1645;p9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46" name="Google Shape;1646;p98"/>
          <p:cNvPicPr preferRelativeResize="0"/>
          <p:nvPr/>
        </p:nvPicPr>
        <p:blipFill rotWithShape="1">
          <a:blip r:embed="rId3">
            <a:alphaModFix/>
          </a:blip>
          <a:srcRect b="0" l="0" r="0" t="0"/>
          <a:stretch/>
        </p:blipFill>
        <p:spPr>
          <a:xfrm>
            <a:off x="317095" y="871537"/>
            <a:ext cx="5582354" cy="4705786"/>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647" name="Google Shape;1647;p98"/>
          <p:cNvSpPr txBox="1"/>
          <p:nvPr/>
        </p:nvSpPr>
        <p:spPr>
          <a:xfrm>
            <a:off x="317095" y="6329200"/>
            <a:ext cx="7010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https://osu-nlp-group.github.io/TravelPlanner/</a:t>
            </a:r>
            <a:endParaRPr/>
          </a:p>
        </p:txBody>
      </p:sp>
      <p:pic>
        <p:nvPicPr>
          <p:cNvPr id="1648" name="Google Shape;1648;p98"/>
          <p:cNvPicPr preferRelativeResize="0"/>
          <p:nvPr/>
        </p:nvPicPr>
        <p:blipFill rotWithShape="1">
          <a:blip r:embed="rId4">
            <a:alphaModFix/>
          </a:blip>
          <a:srcRect b="0" l="0" r="0" t="0"/>
          <a:stretch/>
        </p:blipFill>
        <p:spPr>
          <a:xfrm>
            <a:off x="6130978" y="133680"/>
            <a:ext cx="5858227" cy="6552158"/>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54" name="Google Shape;1654;p9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655" name="Google Shape;1655;p99"/>
          <p:cNvSpPr txBox="1"/>
          <p:nvPr/>
        </p:nvSpPr>
        <p:spPr>
          <a:xfrm>
            <a:off x="838200" y="580763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https://arxiv.org/abs/2404.11891</a:t>
            </a:r>
            <a:endParaRPr/>
          </a:p>
        </p:txBody>
      </p:sp>
      <p:pic>
        <p:nvPicPr>
          <p:cNvPr id="1656" name="Google Shape;1656;p99"/>
          <p:cNvPicPr preferRelativeResize="0"/>
          <p:nvPr/>
        </p:nvPicPr>
        <p:blipFill rotWithShape="1">
          <a:blip r:embed="rId3">
            <a:alphaModFix/>
          </a:blip>
          <a:srcRect b="0" l="0" r="0" t="0"/>
          <a:stretch/>
        </p:blipFill>
        <p:spPr>
          <a:xfrm>
            <a:off x="174270" y="903877"/>
            <a:ext cx="11843459" cy="475591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62" name="Google Shape;1662;p10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63" name="Google Shape;1663;p100"/>
          <p:cNvPicPr preferRelativeResize="0"/>
          <p:nvPr/>
        </p:nvPicPr>
        <p:blipFill rotWithShape="1">
          <a:blip r:embed="rId3">
            <a:alphaModFix/>
          </a:blip>
          <a:srcRect b="0" l="0" r="0" t="0"/>
          <a:stretch/>
        </p:blipFill>
        <p:spPr>
          <a:xfrm>
            <a:off x="536293" y="681037"/>
            <a:ext cx="10590065" cy="5066620"/>
          </a:xfrm>
          <a:prstGeom prst="rect">
            <a:avLst/>
          </a:prstGeom>
          <a:noFill/>
          <a:ln>
            <a:noFill/>
          </a:ln>
        </p:spPr>
      </p:pic>
      <p:sp>
        <p:nvSpPr>
          <p:cNvPr id="1664" name="Google Shape;1664;p100"/>
          <p:cNvSpPr txBox="1"/>
          <p:nvPr/>
        </p:nvSpPr>
        <p:spPr>
          <a:xfrm>
            <a:off x="838200" y="580763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https://arxiv.org/abs/2404.11891</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強化 AI Agent 的規劃能力</a:t>
            </a:r>
            <a:endParaRPr/>
          </a:p>
        </p:txBody>
      </p:sp>
      <p:pic>
        <p:nvPicPr>
          <p:cNvPr id="1670" name="Google Shape;1670;p101"/>
          <p:cNvPicPr preferRelativeResize="0"/>
          <p:nvPr/>
        </p:nvPicPr>
        <p:blipFill rotWithShape="1">
          <a:blip r:embed="rId3">
            <a:alphaModFix/>
          </a:blip>
          <a:srcRect b="0" l="0" r="0" t="0"/>
          <a:stretch/>
        </p:blipFill>
        <p:spPr>
          <a:xfrm>
            <a:off x="1729355" y="3302555"/>
            <a:ext cx="1052967" cy="1052968"/>
          </a:xfrm>
          <a:prstGeom prst="rect">
            <a:avLst/>
          </a:prstGeom>
          <a:noFill/>
          <a:ln>
            <a:noFill/>
          </a:ln>
        </p:spPr>
      </p:pic>
      <p:sp>
        <p:nvSpPr>
          <p:cNvPr id="1671" name="Google Shape;1671;p101"/>
          <p:cNvSpPr/>
          <p:nvPr/>
        </p:nvSpPr>
        <p:spPr>
          <a:xfrm>
            <a:off x="0" y="3668089"/>
            <a:ext cx="12192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1672" name="Google Shape;1672;p101"/>
          <p:cNvSpPr/>
          <p:nvPr/>
        </p:nvSpPr>
        <p:spPr>
          <a:xfrm>
            <a:off x="3679310" y="2262986"/>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1-1</a:t>
            </a:r>
            <a:endParaRPr sz="2400">
              <a:solidFill>
                <a:schemeClr val="dk1"/>
              </a:solidFill>
              <a:latin typeface="Calibri"/>
              <a:ea typeface="Calibri"/>
              <a:cs typeface="Calibri"/>
              <a:sym typeface="Calibri"/>
            </a:endParaRPr>
          </a:p>
        </p:txBody>
      </p:sp>
      <p:cxnSp>
        <p:nvCxnSpPr>
          <p:cNvPr id="1673" name="Google Shape;1673;p101"/>
          <p:cNvCxnSpPr/>
          <p:nvPr/>
        </p:nvCxnSpPr>
        <p:spPr>
          <a:xfrm>
            <a:off x="1270955" y="3870849"/>
            <a:ext cx="442378" cy="0"/>
          </a:xfrm>
          <a:prstGeom prst="straightConnector1">
            <a:avLst/>
          </a:prstGeom>
          <a:noFill/>
          <a:ln cap="flat" cmpd="sng" w="57150">
            <a:solidFill>
              <a:schemeClr val="dk1"/>
            </a:solidFill>
            <a:prstDash val="solid"/>
            <a:miter lim="800000"/>
            <a:headEnd len="sm" w="sm" type="none"/>
            <a:tailEnd len="med" w="med" type="triangle"/>
          </a:ln>
        </p:spPr>
      </p:cxnSp>
      <p:cxnSp>
        <p:nvCxnSpPr>
          <p:cNvPr id="1674" name="Google Shape;1674;p101"/>
          <p:cNvCxnSpPr/>
          <p:nvPr/>
        </p:nvCxnSpPr>
        <p:spPr>
          <a:xfrm flipH="1" rot="10800000">
            <a:off x="2833158" y="2442986"/>
            <a:ext cx="743550" cy="1427863"/>
          </a:xfrm>
          <a:prstGeom prst="straightConnector1">
            <a:avLst/>
          </a:prstGeom>
          <a:noFill/>
          <a:ln cap="flat" cmpd="sng" w="57150">
            <a:solidFill>
              <a:schemeClr val="dk1"/>
            </a:solidFill>
            <a:prstDash val="solid"/>
            <a:miter lim="800000"/>
            <a:headEnd len="sm" w="sm" type="none"/>
            <a:tailEnd len="med" w="med" type="triangle"/>
          </a:ln>
        </p:spPr>
      </p:cxnSp>
      <p:sp>
        <p:nvSpPr>
          <p:cNvPr id="1675" name="Google Shape;1675;p101"/>
          <p:cNvSpPr/>
          <p:nvPr/>
        </p:nvSpPr>
        <p:spPr>
          <a:xfrm>
            <a:off x="3679310" y="3683744"/>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1-2</a:t>
            </a:r>
            <a:endParaRPr sz="2400">
              <a:solidFill>
                <a:schemeClr val="dk1"/>
              </a:solidFill>
              <a:latin typeface="Calibri"/>
              <a:ea typeface="Calibri"/>
              <a:cs typeface="Calibri"/>
              <a:sym typeface="Calibri"/>
            </a:endParaRPr>
          </a:p>
        </p:txBody>
      </p:sp>
      <p:sp>
        <p:nvSpPr>
          <p:cNvPr id="1676" name="Google Shape;1676;p101"/>
          <p:cNvSpPr/>
          <p:nvPr/>
        </p:nvSpPr>
        <p:spPr>
          <a:xfrm>
            <a:off x="3679310" y="5142602"/>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1-3</a:t>
            </a:r>
            <a:endParaRPr sz="2400">
              <a:solidFill>
                <a:schemeClr val="dk1"/>
              </a:solidFill>
              <a:latin typeface="Calibri"/>
              <a:ea typeface="Calibri"/>
              <a:cs typeface="Calibri"/>
              <a:sym typeface="Calibri"/>
            </a:endParaRPr>
          </a:p>
        </p:txBody>
      </p:sp>
      <p:cxnSp>
        <p:nvCxnSpPr>
          <p:cNvPr id="1677" name="Google Shape;1677;p101"/>
          <p:cNvCxnSpPr/>
          <p:nvPr/>
        </p:nvCxnSpPr>
        <p:spPr>
          <a:xfrm>
            <a:off x="2831620" y="3848089"/>
            <a:ext cx="783188" cy="0"/>
          </a:xfrm>
          <a:prstGeom prst="straightConnector1">
            <a:avLst/>
          </a:prstGeom>
          <a:noFill/>
          <a:ln cap="flat" cmpd="sng" w="57150">
            <a:solidFill>
              <a:schemeClr val="dk1"/>
            </a:solidFill>
            <a:prstDash val="solid"/>
            <a:miter lim="800000"/>
            <a:headEnd len="sm" w="sm" type="none"/>
            <a:tailEnd len="med" w="med" type="triangle"/>
          </a:ln>
        </p:spPr>
      </p:cxnSp>
      <p:cxnSp>
        <p:nvCxnSpPr>
          <p:cNvPr id="1678" name="Google Shape;1678;p101"/>
          <p:cNvCxnSpPr/>
          <p:nvPr/>
        </p:nvCxnSpPr>
        <p:spPr>
          <a:xfrm>
            <a:off x="2833158" y="3829039"/>
            <a:ext cx="743550" cy="1427863"/>
          </a:xfrm>
          <a:prstGeom prst="straightConnector1">
            <a:avLst/>
          </a:prstGeom>
          <a:noFill/>
          <a:ln cap="flat" cmpd="sng" w="57150">
            <a:solidFill>
              <a:schemeClr val="dk1"/>
            </a:solidFill>
            <a:prstDash val="solid"/>
            <a:miter lim="800000"/>
            <a:headEnd len="sm" w="sm" type="none"/>
            <a:tailEnd len="med" w="med" type="triangle"/>
          </a:ln>
        </p:spPr>
      </p:cxnSp>
      <p:sp>
        <p:nvSpPr>
          <p:cNvPr id="1679" name="Google Shape;1679;p101"/>
          <p:cNvSpPr/>
          <p:nvPr/>
        </p:nvSpPr>
        <p:spPr>
          <a:xfrm>
            <a:off x="5293458" y="2262986"/>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2-1</a:t>
            </a:r>
            <a:endParaRPr sz="2400">
              <a:solidFill>
                <a:schemeClr val="dk1"/>
              </a:solidFill>
              <a:latin typeface="Calibri"/>
              <a:ea typeface="Calibri"/>
              <a:cs typeface="Calibri"/>
              <a:sym typeface="Calibri"/>
            </a:endParaRPr>
          </a:p>
        </p:txBody>
      </p:sp>
      <p:sp>
        <p:nvSpPr>
          <p:cNvPr id="1680" name="Google Shape;1680;p101"/>
          <p:cNvSpPr/>
          <p:nvPr/>
        </p:nvSpPr>
        <p:spPr>
          <a:xfrm>
            <a:off x="5301190" y="3680349"/>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2-2</a:t>
            </a:r>
            <a:endParaRPr sz="2400">
              <a:solidFill>
                <a:schemeClr val="dk1"/>
              </a:solidFill>
              <a:latin typeface="Calibri"/>
              <a:ea typeface="Calibri"/>
              <a:cs typeface="Calibri"/>
              <a:sym typeface="Calibri"/>
            </a:endParaRPr>
          </a:p>
        </p:txBody>
      </p:sp>
      <p:sp>
        <p:nvSpPr>
          <p:cNvPr id="1681" name="Google Shape;1681;p101"/>
          <p:cNvSpPr/>
          <p:nvPr/>
        </p:nvSpPr>
        <p:spPr>
          <a:xfrm>
            <a:off x="5301190" y="5142602"/>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2-3</a:t>
            </a:r>
            <a:endParaRPr sz="2400">
              <a:solidFill>
                <a:schemeClr val="dk1"/>
              </a:solidFill>
              <a:latin typeface="Calibri"/>
              <a:ea typeface="Calibri"/>
              <a:cs typeface="Calibri"/>
              <a:sym typeface="Calibri"/>
            </a:endParaRPr>
          </a:p>
        </p:txBody>
      </p:sp>
      <p:pic>
        <p:nvPicPr>
          <p:cNvPr id="1682" name="Google Shape;1682;p101"/>
          <p:cNvPicPr preferRelativeResize="0"/>
          <p:nvPr/>
        </p:nvPicPr>
        <p:blipFill rotWithShape="1">
          <a:blip r:embed="rId3">
            <a:alphaModFix/>
          </a:blip>
          <a:srcRect b="0" l="0" r="0" t="0"/>
          <a:stretch/>
        </p:blipFill>
        <p:spPr>
          <a:xfrm>
            <a:off x="7097808" y="1803595"/>
            <a:ext cx="1052967" cy="1052968"/>
          </a:xfrm>
          <a:prstGeom prst="rect">
            <a:avLst/>
          </a:prstGeom>
          <a:noFill/>
          <a:ln>
            <a:noFill/>
          </a:ln>
        </p:spPr>
      </p:pic>
      <p:cxnSp>
        <p:nvCxnSpPr>
          <p:cNvPr id="1683" name="Google Shape;1683;p101"/>
          <p:cNvCxnSpPr/>
          <p:nvPr/>
        </p:nvCxnSpPr>
        <p:spPr>
          <a:xfrm>
            <a:off x="6620023" y="2404076"/>
            <a:ext cx="442378" cy="0"/>
          </a:xfrm>
          <a:prstGeom prst="straightConnector1">
            <a:avLst/>
          </a:prstGeom>
          <a:noFill/>
          <a:ln cap="flat" cmpd="sng" w="57150">
            <a:solidFill>
              <a:schemeClr val="dk1"/>
            </a:solidFill>
            <a:prstDash val="solid"/>
            <a:miter lim="800000"/>
            <a:headEnd len="sm" w="sm" type="none"/>
            <a:tailEnd len="med" w="med" type="triangle"/>
          </a:ln>
        </p:spPr>
      </p:cxnSp>
      <p:sp>
        <p:nvSpPr>
          <p:cNvPr id="1684" name="Google Shape;1684;p101"/>
          <p:cNvSpPr/>
          <p:nvPr/>
        </p:nvSpPr>
        <p:spPr>
          <a:xfrm>
            <a:off x="8590386" y="1521188"/>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2-1-1</a:t>
            </a:r>
            <a:endParaRPr sz="2400">
              <a:solidFill>
                <a:schemeClr val="dk1"/>
              </a:solidFill>
              <a:latin typeface="Calibri"/>
              <a:ea typeface="Calibri"/>
              <a:cs typeface="Calibri"/>
              <a:sym typeface="Calibri"/>
            </a:endParaRPr>
          </a:p>
        </p:txBody>
      </p:sp>
      <p:pic>
        <p:nvPicPr>
          <p:cNvPr id="1685" name="Google Shape;1685;p101"/>
          <p:cNvPicPr preferRelativeResize="0"/>
          <p:nvPr/>
        </p:nvPicPr>
        <p:blipFill rotWithShape="1">
          <a:blip r:embed="rId3">
            <a:alphaModFix/>
          </a:blip>
          <a:srcRect b="0" l="0" r="0" t="0"/>
          <a:stretch/>
        </p:blipFill>
        <p:spPr>
          <a:xfrm>
            <a:off x="7100221" y="3244190"/>
            <a:ext cx="1052967" cy="1052968"/>
          </a:xfrm>
          <a:prstGeom prst="rect">
            <a:avLst/>
          </a:prstGeom>
          <a:noFill/>
          <a:ln>
            <a:noFill/>
          </a:ln>
        </p:spPr>
      </p:pic>
      <p:cxnSp>
        <p:nvCxnSpPr>
          <p:cNvPr id="1686" name="Google Shape;1686;p101"/>
          <p:cNvCxnSpPr/>
          <p:nvPr/>
        </p:nvCxnSpPr>
        <p:spPr>
          <a:xfrm>
            <a:off x="6661346" y="3844671"/>
            <a:ext cx="442378" cy="0"/>
          </a:xfrm>
          <a:prstGeom prst="straightConnector1">
            <a:avLst/>
          </a:prstGeom>
          <a:noFill/>
          <a:ln cap="flat" cmpd="sng" w="57150">
            <a:solidFill>
              <a:schemeClr val="dk1"/>
            </a:solidFill>
            <a:prstDash val="solid"/>
            <a:miter lim="800000"/>
            <a:headEnd len="sm" w="sm" type="none"/>
            <a:tailEnd len="med" w="med" type="triangle"/>
          </a:ln>
        </p:spPr>
      </p:cxnSp>
      <p:pic>
        <p:nvPicPr>
          <p:cNvPr id="1687" name="Google Shape;1687;p101"/>
          <p:cNvPicPr preferRelativeResize="0"/>
          <p:nvPr/>
        </p:nvPicPr>
        <p:blipFill rotWithShape="1">
          <a:blip r:embed="rId3">
            <a:alphaModFix/>
          </a:blip>
          <a:srcRect b="0" l="0" r="0" t="0"/>
          <a:stretch/>
        </p:blipFill>
        <p:spPr>
          <a:xfrm>
            <a:off x="7100222" y="4730418"/>
            <a:ext cx="1052967" cy="1052968"/>
          </a:xfrm>
          <a:prstGeom prst="rect">
            <a:avLst/>
          </a:prstGeom>
          <a:noFill/>
          <a:ln>
            <a:noFill/>
          </a:ln>
        </p:spPr>
      </p:pic>
      <p:cxnSp>
        <p:nvCxnSpPr>
          <p:cNvPr id="1688" name="Google Shape;1688;p101"/>
          <p:cNvCxnSpPr/>
          <p:nvPr/>
        </p:nvCxnSpPr>
        <p:spPr>
          <a:xfrm>
            <a:off x="6680802" y="5330899"/>
            <a:ext cx="442378" cy="0"/>
          </a:xfrm>
          <a:prstGeom prst="straightConnector1">
            <a:avLst/>
          </a:prstGeom>
          <a:noFill/>
          <a:ln cap="flat" cmpd="sng" w="57150">
            <a:solidFill>
              <a:schemeClr val="dk1"/>
            </a:solidFill>
            <a:prstDash val="solid"/>
            <a:miter lim="800000"/>
            <a:headEnd len="sm" w="sm" type="none"/>
            <a:tailEnd len="med" w="med" type="triangle"/>
          </a:ln>
        </p:spPr>
      </p:cxnSp>
      <p:sp>
        <p:nvSpPr>
          <p:cNvPr id="1689" name="Google Shape;1689;p101"/>
          <p:cNvSpPr/>
          <p:nvPr/>
        </p:nvSpPr>
        <p:spPr>
          <a:xfrm>
            <a:off x="8590386" y="2633486"/>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2-1-2</a:t>
            </a:r>
            <a:endParaRPr sz="2400">
              <a:solidFill>
                <a:schemeClr val="dk1"/>
              </a:solidFill>
              <a:latin typeface="Calibri"/>
              <a:ea typeface="Calibri"/>
              <a:cs typeface="Calibri"/>
              <a:sym typeface="Calibri"/>
            </a:endParaRPr>
          </a:p>
        </p:txBody>
      </p:sp>
      <p:sp>
        <p:nvSpPr>
          <p:cNvPr id="1690" name="Google Shape;1690;p101"/>
          <p:cNvSpPr/>
          <p:nvPr/>
        </p:nvSpPr>
        <p:spPr>
          <a:xfrm>
            <a:off x="10316908" y="1521188"/>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2-1-1</a:t>
            </a:r>
            <a:endParaRPr sz="2400">
              <a:solidFill>
                <a:schemeClr val="dk1"/>
              </a:solidFill>
              <a:latin typeface="Calibri"/>
              <a:ea typeface="Calibri"/>
              <a:cs typeface="Calibri"/>
              <a:sym typeface="Calibri"/>
            </a:endParaRPr>
          </a:p>
        </p:txBody>
      </p:sp>
      <p:sp>
        <p:nvSpPr>
          <p:cNvPr id="1691" name="Google Shape;1691;p101"/>
          <p:cNvSpPr/>
          <p:nvPr/>
        </p:nvSpPr>
        <p:spPr>
          <a:xfrm>
            <a:off x="10316908" y="2633486"/>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2-1-2</a:t>
            </a:r>
            <a:endParaRPr sz="2400">
              <a:solidFill>
                <a:schemeClr val="dk1"/>
              </a:solidFill>
              <a:latin typeface="Calibri"/>
              <a:ea typeface="Calibri"/>
              <a:cs typeface="Calibri"/>
              <a:sym typeface="Calibri"/>
            </a:endParaRPr>
          </a:p>
        </p:txBody>
      </p:sp>
      <p:sp>
        <p:nvSpPr>
          <p:cNvPr id="1692" name="Google Shape;1692;p101"/>
          <p:cNvSpPr/>
          <p:nvPr/>
        </p:nvSpPr>
        <p:spPr>
          <a:xfrm>
            <a:off x="8628486" y="3648102"/>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2-2-1</a:t>
            </a:r>
            <a:endParaRPr sz="2400">
              <a:solidFill>
                <a:schemeClr val="dk1"/>
              </a:solidFill>
              <a:latin typeface="Calibri"/>
              <a:ea typeface="Calibri"/>
              <a:cs typeface="Calibri"/>
              <a:sym typeface="Calibri"/>
            </a:endParaRPr>
          </a:p>
        </p:txBody>
      </p:sp>
      <p:sp>
        <p:nvSpPr>
          <p:cNvPr id="1693" name="Google Shape;1693;p101"/>
          <p:cNvSpPr/>
          <p:nvPr/>
        </p:nvSpPr>
        <p:spPr>
          <a:xfrm>
            <a:off x="10355008" y="3648102"/>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2-2-1</a:t>
            </a:r>
            <a:endParaRPr sz="2400">
              <a:solidFill>
                <a:schemeClr val="dk1"/>
              </a:solidFill>
              <a:latin typeface="Calibri"/>
              <a:ea typeface="Calibri"/>
              <a:cs typeface="Calibri"/>
              <a:sym typeface="Calibri"/>
            </a:endParaRPr>
          </a:p>
        </p:txBody>
      </p:sp>
      <p:sp>
        <p:nvSpPr>
          <p:cNvPr id="1694" name="Google Shape;1694;p101"/>
          <p:cNvSpPr/>
          <p:nvPr/>
        </p:nvSpPr>
        <p:spPr>
          <a:xfrm>
            <a:off x="8590386" y="4692501"/>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2-3-1</a:t>
            </a:r>
            <a:endParaRPr sz="2400">
              <a:solidFill>
                <a:schemeClr val="dk1"/>
              </a:solidFill>
              <a:latin typeface="Calibri"/>
              <a:ea typeface="Calibri"/>
              <a:cs typeface="Calibri"/>
              <a:sym typeface="Calibri"/>
            </a:endParaRPr>
          </a:p>
        </p:txBody>
      </p:sp>
      <p:sp>
        <p:nvSpPr>
          <p:cNvPr id="1695" name="Google Shape;1695;p101"/>
          <p:cNvSpPr/>
          <p:nvPr/>
        </p:nvSpPr>
        <p:spPr>
          <a:xfrm>
            <a:off x="8590386" y="5747649"/>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2-3-2</a:t>
            </a:r>
            <a:endParaRPr sz="2400">
              <a:solidFill>
                <a:schemeClr val="dk1"/>
              </a:solidFill>
              <a:latin typeface="Calibri"/>
              <a:ea typeface="Calibri"/>
              <a:cs typeface="Calibri"/>
              <a:sym typeface="Calibri"/>
            </a:endParaRPr>
          </a:p>
        </p:txBody>
      </p:sp>
      <p:sp>
        <p:nvSpPr>
          <p:cNvPr id="1696" name="Google Shape;1696;p101"/>
          <p:cNvSpPr/>
          <p:nvPr/>
        </p:nvSpPr>
        <p:spPr>
          <a:xfrm>
            <a:off x="10316908" y="4692501"/>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2-3-1</a:t>
            </a:r>
            <a:endParaRPr sz="2400">
              <a:solidFill>
                <a:schemeClr val="dk1"/>
              </a:solidFill>
              <a:latin typeface="Calibri"/>
              <a:ea typeface="Calibri"/>
              <a:cs typeface="Calibri"/>
              <a:sym typeface="Calibri"/>
            </a:endParaRPr>
          </a:p>
        </p:txBody>
      </p:sp>
      <p:sp>
        <p:nvSpPr>
          <p:cNvPr id="1697" name="Google Shape;1697;p101"/>
          <p:cNvSpPr/>
          <p:nvPr/>
        </p:nvSpPr>
        <p:spPr>
          <a:xfrm>
            <a:off x="10316908" y="5747649"/>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2-3-2</a:t>
            </a:r>
            <a:endParaRPr sz="2400">
              <a:solidFill>
                <a:schemeClr val="dk1"/>
              </a:solidFill>
              <a:latin typeface="Calibri"/>
              <a:ea typeface="Calibri"/>
              <a:cs typeface="Calibri"/>
              <a:sym typeface="Calibri"/>
            </a:endParaRPr>
          </a:p>
        </p:txBody>
      </p:sp>
      <p:cxnSp>
        <p:nvCxnSpPr>
          <p:cNvPr id="1698" name="Google Shape;1698;p101"/>
          <p:cNvCxnSpPr/>
          <p:nvPr/>
        </p:nvCxnSpPr>
        <p:spPr>
          <a:xfrm flipH="1" rot="10800000">
            <a:off x="8207925" y="1701188"/>
            <a:ext cx="344361" cy="565574"/>
          </a:xfrm>
          <a:prstGeom prst="straightConnector1">
            <a:avLst/>
          </a:prstGeom>
          <a:noFill/>
          <a:ln cap="flat" cmpd="sng" w="57150">
            <a:solidFill>
              <a:schemeClr val="dk1"/>
            </a:solidFill>
            <a:prstDash val="solid"/>
            <a:miter lim="800000"/>
            <a:headEnd len="sm" w="sm" type="none"/>
            <a:tailEnd len="med" w="med" type="triangle"/>
          </a:ln>
        </p:spPr>
      </p:cxnSp>
      <p:cxnSp>
        <p:nvCxnSpPr>
          <p:cNvPr id="1699" name="Google Shape;1699;p101"/>
          <p:cNvCxnSpPr/>
          <p:nvPr/>
        </p:nvCxnSpPr>
        <p:spPr>
          <a:xfrm>
            <a:off x="8232833" y="2314448"/>
            <a:ext cx="344361" cy="565574"/>
          </a:xfrm>
          <a:prstGeom prst="straightConnector1">
            <a:avLst/>
          </a:prstGeom>
          <a:noFill/>
          <a:ln cap="flat" cmpd="sng" w="57150">
            <a:solidFill>
              <a:schemeClr val="dk1"/>
            </a:solidFill>
            <a:prstDash val="solid"/>
            <a:miter lim="800000"/>
            <a:headEnd len="sm" w="sm" type="none"/>
            <a:tailEnd len="med" w="med" type="triangle"/>
          </a:ln>
        </p:spPr>
      </p:cxnSp>
      <p:cxnSp>
        <p:nvCxnSpPr>
          <p:cNvPr id="1700" name="Google Shape;1700;p101"/>
          <p:cNvCxnSpPr/>
          <p:nvPr/>
        </p:nvCxnSpPr>
        <p:spPr>
          <a:xfrm flipH="1" rot="10800000">
            <a:off x="8183017" y="4794452"/>
            <a:ext cx="344361" cy="565574"/>
          </a:xfrm>
          <a:prstGeom prst="straightConnector1">
            <a:avLst/>
          </a:prstGeom>
          <a:noFill/>
          <a:ln cap="flat" cmpd="sng" w="57150">
            <a:solidFill>
              <a:schemeClr val="dk1"/>
            </a:solidFill>
            <a:prstDash val="solid"/>
            <a:miter lim="800000"/>
            <a:headEnd len="sm" w="sm" type="none"/>
            <a:tailEnd len="med" w="med" type="triangle"/>
          </a:ln>
        </p:spPr>
      </p:cxnSp>
      <p:cxnSp>
        <p:nvCxnSpPr>
          <p:cNvPr id="1701" name="Google Shape;1701;p101"/>
          <p:cNvCxnSpPr/>
          <p:nvPr/>
        </p:nvCxnSpPr>
        <p:spPr>
          <a:xfrm>
            <a:off x="8207925" y="5407712"/>
            <a:ext cx="344361" cy="565574"/>
          </a:xfrm>
          <a:prstGeom prst="straightConnector1">
            <a:avLst/>
          </a:prstGeom>
          <a:noFill/>
          <a:ln cap="flat" cmpd="sng" w="57150">
            <a:solidFill>
              <a:schemeClr val="dk1"/>
            </a:solidFill>
            <a:prstDash val="solid"/>
            <a:miter lim="800000"/>
            <a:headEnd len="sm" w="sm" type="none"/>
            <a:tailEnd len="med" w="med" type="triangle"/>
          </a:ln>
        </p:spPr>
      </p:cxnSp>
      <p:cxnSp>
        <p:nvCxnSpPr>
          <p:cNvPr id="1702" name="Google Shape;1702;p101"/>
          <p:cNvCxnSpPr/>
          <p:nvPr/>
        </p:nvCxnSpPr>
        <p:spPr>
          <a:xfrm>
            <a:off x="8148008" y="3825610"/>
            <a:ext cx="442378" cy="0"/>
          </a:xfrm>
          <a:prstGeom prst="straightConnector1">
            <a:avLst/>
          </a:prstGeom>
          <a:noFill/>
          <a:ln cap="flat" cmpd="sng" w="57150">
            <a:solidFill>
              <a:schemeClr val="dk1"/>
            </a:solidFill>
            <a:prstDash val="solid"/>
            <a:miter lim="800000"/>
            <a:headEnd len="sm" w="sm" type="none"/>
            <a:tailEnd len="med" w="med" type="triangle"/>
          </a:ln>
        </p:spPr>
      </p:cxnSp>
      <p:pic>
        <p:nvPicPr>
          <p:cNvPr id="1703" name="Google Shape;1703;p101"/>
          <p:cNvPicPr preferRelativeResize="0"/>
          <p:nvPr/>
        </p:nvPicPr>
        <p:blipFill rotWithShape="1">
          <a:blip r:embed="rId4">
            <a:alphaModFix/>
          </a:blip>
          <a:srcRect b="0" l="0" r="0" t="0"/>
          <a:stretch/>
        </p:blipFill>
        <p:spPr>
          <a:xfrm>
            <a:off x="11121419" y="4176121"/>
            <a:ext cx="743550" cy="743550"/>
          </a:xfrm>
          <a:prstGeom prst="rect">
            <a:avLst/>
          </a:prstGeom>
          <a:noFill/>
          <a:ln>
            <a:noFill/>
          </a:ln>
        </p:spPr>
      </p:pic>
      <p:pic>
        <p:nvPicPr>
          <p:cNvPr id="1704" name="Google Shape;1704;p101"/>
          <p:cNvPicPr preferRelativeResize="0"/>
          <p:nvPr/>
        </p:nvPicPr>
        <p:blipFill rotWithShape="1">
          <a:blip r:embed="rId5">
            <a:alphaModFix/>
          </a:blip>
          <a:srcRect b="0" l="0" r="0" t="0"/>
          <a:stretch/>
        </p:blipFill>
        <p:spPr>
          <a:xfrm>
            <a:off x="4673796" y="4491442"/>
            <a:ext cx="719546" cy="719546"/>
          </a:xfrm>
          <a:prstGeom prst="rect">
            <a:avLst/>
          </a:prstGeom>
          <a:noFill/>
          <a:ln>
            <a:noFill/>
          </a:ln>
        </p:spPr>
      </p:pic>
      <p:sp>
        <p:nvSpPr>
          <p:cNvPr id="1705" name="Google Shape;1705;p101"/>
          <p:cNvSpPr txBox="1"/>
          <p:nvPr/>
        </p:nvSpPr>
        <p:spPr>
          <a:xfrm>
            <a:off x="1219200" y="5973286"/>
            <a:ext cx="54008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如果路徑太長怎麼辦？</a:t>
            </a:r>
            <a:endParaRPr/>
          </a:p>
        </p:txBody>
      </p:sp>
      <p:sp>
        <p:nvSpPr>
          <p:cNvPr id="1706" name="Google Shape;1706;p101"/>
          <p:cNvSpPr txBox="1"/>
          <p:nvPr/>
        </p:nvSpPr>
        <p:spPr>
          <a:xfrm>
            <a:off x="876296" y="1516309"/>
            <a:ext cx="54008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實際試試看？</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pic>
        <p:nvPicPr>
          <p:cNvPr id="1712" name="Google Shape;1712;p102"/>
          <p:cNvPicPr preferRelativeResize="0"/>
          <p:nvPr/>
        </p:nvPicPr>
        <p:blipFill rotWithShape="1">
          <a:blip r:embed="rId3">
            <a:alphaModFix/>
          </a:blip>
          <a:srcRect b="0" l="0" r="0" t="0"/>
          <a:stretch/>
        </p:blipFill>
        <p:spPr>
          <a:xfrm>
            <a:off x="1729355" y="3302555"/>
            <a:ext cx="1052967" cy="1052968"/>
          </a:xfrm>
          <a:prstGeom prst="rect">
            <a:avLst/>
          </a:prstGeom>
          <a:noFill/>
          <a:ln>
            <a:noFill/>
          </a:ln>
        </p:spPr>
      </p:pic>
      <p:sp>
        <p:nvSpPr>
          <p:cNvPr id="1713" name="Google Shape;1713;p102"/>
          <p:cNvSpPr/>
          <p:nvPr/>
        </p:nvSpPr>
        <p:spPr>
          <a:xfrm>
            <a:off x="0" y="3668089"/>
            <a:ext cx="12192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1714" name="Google Shape;1714;p102"/>
          <p:cNvSpPr/>
          <p:nvPr/>
        </p:nvSpPr>
        <p:spPr>
          <a:xfrm>
            <a:off x="3679310" y="2262986"/>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1-1</a:t>
            </a:r>
            <a:endParaRPr sz="2400">
              <a:solidFill>
                <a:schemeClr val="dk1"/>
              </a:solidFill>
              <a:latin typeface="Calibri"/>
              <a:ea typeface="Calibri"/>
              <a:cs typeface="Calibri"/>
              <a:sym typeface="Calibri"/>
            </a:endParaRPr>
          </a:p>
        </p:txBody>
      </p:sp>
      <p:cxnSp>
        <p:nvCxnSpPr>
          <p:cNvPr id="1715" name="Google Shape;1715;p102"/>
          <p:cNvCxnSpPr/>
          <p:nvPr/>
        </p:nvCxnSpPr>
        <p:spPr>
          <a:xfrm>
            <a:off x="1270955" y="3870849"/>
            <a:ext cx="442378" cy="0"/>
          </a:xfrm>
          <a:prstGeom prst="straightConnector1">
            <a:avLst/>
          </a:prstGeom>
          <a:noFill/>
          <a:ln cap="flat" cmpd="sng" w="57150">
            <a:solidFill>
              <a:schemeClr val="dk1"/>
            </a:solidFill>
            <a:prstDash val="solid"/>
            <a:miter lim="800000"/>
            <a:headEnd len="sm" w="sm" type="none"/>
            <a:tailEnd len="med" w="med" type="triangle"/>
          </a:ln>
        </p:spPr>
      </p:cxnSp>
      <p:cxnSp>
        <p:nvCxnSpPr>
          <p:cNvPr id="1716" name="Google Shape;1716;p102"/>
          <p:cNvCxnSpPr/>
          <p:nvPr/>
        </p:nvCxnSpPr>
        <p:spPr>
          <a:xfrm flipH="1" rot="10800000">
            <a:off x="2833158" y="2442986"/>
            <a:ext cx="743550" cy="1427863"/>
          </a:xfrm>
          <a:prstGeom prst="straightConnector1">
            <a:avLst/>
          </a:prstGeom>
          <a:noFill/>
          <a:ln cap="flat" cmpd="sng" w="57150">
            <a:solidFill>
              <a:schemeClr val="dk1"/>
            </a:solidFill>
            <a:prstDash val="solid"/>
            <a:miter lim="800000"/>
            <a:headEnd len="sm" w="sm" type="none"/>
            <a:tailEnd len="med" w="med" type="triangle"/>
          </a:ln>
        </p:spPr>
      </p:cxnSp>
      <p:sp>
        <p:nvSpPr>
          <p:cNvPr id="1717" name="Google Shape;1717;p102"/>
          <p:cNvSpPr/>
          <p:nvPr/>
        </p:nvSpPr>
        <p:spPr>
          <a:xfrm>
            <a:off x="3679310" y="5142602"/>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1-2</a:t>
            </a:r>
            <a:endParaRPr sz="2400">
              <a:solidFill>
                <a:schemeClr val="dk1"/>
              </a:solidFill>
              <a:latin typeface="Calibri"/>
              <a:ea typeface="Calibri"/>
              <a:cs typeface="Calibri"/>
              <a:sym typeface="Calibri"/>
            </a:endParaRPr>
          </a:p>
        </p:txBody>
      </p:sp>
      <p:cxnSp>
        <p:nvCxnSpPr>
          <p:cNvPr id="1718" name="Google Shape;1718;p102"/>
          <p:cNvCxnSpPr/>
          <p:nvPr/>
        </p:nvCxnSpPr>
        <p:spPr>
          <a:xfrm>
            <a:off x="2833158" y="3829039"/>
            <a:ext cx="743550" cy="1427863"/>
          </a:xfrm>
          <a:prstGeom prst="straightConnector1">
            <a:avLst/>
          </a:prstGeom>
          <a:noFill/>
          <a:ln cap="flat" cmpd="sng" w="57150">
            <a:solidFill>
              <a:schemeClr val="dk1"/>
            </a:solidFill>
            <a:prstDash val="solid"/>
            <a:miter lim="800000"/>
            <a:headEnd len="sm" w="sm" type="none"/>
            <a:tailEnd len="med" w="med" type="triangle"/>
          </a:ln>
        </p:spPr>
      </p:cxnSp>
      <p:sp>
        <p:nvSpPr>
          <p:cNvPr id="1719" name="Google Shape;1719;p102"/>
          <p:cNvSpPr/>
          <p:nvPr/>
        </p:nvSpPr>
        <p:spPr>
          <a:xfrm>
            <a:off x="5293458" y="2262986"/>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2-1</a:t>
            </a:r>
            <a:endParaRPr sz="2400">
              <a:solidFill>
                <a:schemeClr val="dk1"/>
              </a:solidFill>
              <a:latin typeface="Calibri"/>
              <a:ea typeface="Calibri"/>
              <a:cs typeface="Calibri"/>
              <a:sym typeface="Calibri"/>
            </a:endParaRPr>
          </a:p>
        </p:txBody>
      </p:sp>
      <p:sp>
        <p:nvSpPr>
          <p:cNvPr id="1720" name="Google Shape;1720;p102"/>
          <p:cNvSpPr/>
          <p:nvPr/>
        </p:nvSpPr>
        <p:spPr>
          <a:xfrm>
            <a:off x="5301190" y="5142602"/>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2-2</a:t>
            </a:r>
            <a:endParaRPr sz="2400">
              <a:solidFill>
                <a:schemeClr val="dk1"/>
              </a:solidFill>
              <a:latin typeface="Calibri"/>
              <a:ea typeface="Calibri"/>
              <a:cs typeface="Calibri"/>
              <a:sym typeface="Calibri"/>
            </a:endParaRPr>
          </a:p>
        </p:txBody>
      </p:sp>
      <p:pic>
        <p:nvPicPr>
          <p:cNvPr id="1721" name="Google Shape;1721;p102"/>
          <p:cNvPicPr preferRelativeResize="0"/>
          <p:nvPr/>
        </p:nvPicPr>
        <p:blipFill rotWithShape="1">
          <a:blip r:embed="rId3">
            <a:alphaModFix/>
          </a:blip>
          <a:srcRect b="0" l="0" r="0" t="0"/>
          <a:stretch/>
        </p:blipFill>
        <p:spPr>
          <a:xfrm>
            <a:off x="5747125" y="1099936"/>
            <a:ext cx="1052967" cy="1052968"/>
          </a:xfrm>
          <a:prstGeom prst="rect">
            <a:avLst/>
          </a:prstGeom>
          <a:noFill/>
          <a:ln>
            <a:noFill/>
          </a:ln>
        </p:spPr>
      </p:pic>
      <p:pic>
        <p:nvPicPr>
          <p:cNvPr id="1722" name="Google Shape;1722;p102"/>
          <p:cNvPicPr preferRelativeResize="0"/>
          <p:nvPr/>
        </p:nvPicPr>
        <p:blipFill rotWithShape="1">
          <a:blip r:embed="rId3">
            <a:alphaModFix/>
          </a:blip>
          <a:srcRect b="0" l="0" r="0" t="0"/>
          <a:stretch/>
        </p:blipFill>
        <p:spPr>
          <a:xfrm>
            <a:off x="7100222" y="4730418"/>
            <a:ext cx="1052967" cy="1052968"/>
          </a:xfrm>
          <a:prstGeom prst="rect">
            <a:avLst/>
          </a:prstGeom>
          <a:noFill/>
          <a:ln>
            <a:noFill/>
          </a:ln>
        </p:spPr>
      </p:pic>
      <p:cxnSp>
        <p:nvCxnSpPr>
          <p:cNvPr id="1723" name="Google Shape;1723;p102"/>
          <p:cNvCxnSpPr/>
          <p:nvPr/>
        </p:nvCxnSpPr>
        <p:spPr>
          <a:xfrm>
            <a:off x="6680802" y="5330899"/>
            <a:ext cx="442378" cy="0"/>
          </a:xfrm>
          <a:prstGeom prst="straightConnector1">
            <a:avLst/>
          </a:prstGeom>
          <a:noFill/>
          <a:ln cap="flat" cmpd="sng" w="57150">
            <a:solidFill>
              <a:schemeClr val="dk1"/>
            </a:solidFill>
            <a:prstDash val="solid"/>
            <a:miter lim="800000"/>
            <a:headEnd len="sm" w="sm" type="none"/>
            <a:tailEnd len="med" w="med" type="triangle"/>
          </a:ln>
        </p:spPr>
      </p:cxnSp>
      <p:sp>
        <p:nvSpPr>
          <p:cNvPr id="1724" name="Google Shape;1724;p102"/>
          <p:cNvSpPr/>
          <p:nvPr/>
        </p:nvSpPr>
        <p:spPr>
          <a:xfrm>
            <a:off x="8590386" y="4692501"/>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2-2-1</a:t>
            </a:r>
            <a:endParaRPr sz="2400">
              <a:solidFill>
                <a:schemeClr val="dk1"/>
              </a:solidFill>
              <a:latin typeface="Calibri"/>
              <a:ea typeface="Calibri"/>
              <a:cs typeface="Calibri"/>
              <a:sym typeface="Calibri"/>
            </a:endParaRPr>
          </a:p>
        </p:txBody>
      </p:sp>
      <p:sp>
        <p:nvSpPr>
          <p:cNvPr id="1725" name="Google Shape;1725;p102"/>
          <p:cNvSpPr/>
          <p:nvPr/>
        </p:nvSpPr>
        <p:spPr>
          <a:xfrm>
            <a:off x="8590386" y="5747649"/>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2-2-2</a:t>
            </a:r>
            <a:endParaRPr sz="2400">
              <a:solidFill>
                <a:schemeClr val="dk1"/>
              </a:solidFill>
              <a:latin typeface="Calibri"/>
              <a:ea typeface="Calibri"/>
              <a:cs typeface="Calibri"/>
              <a:sym typeface="Calibri"/>
            </a:endParaRPr>
          </a:p>
        </p:txBody>
      </p:sp>
      <p:sp>
        <p:nvSpPr>
          <p:cNvPr id="1726" name="Google Shape;1726;p102"/>
          <p:cNvSpPr/>
          <p:nvPr/>
        </p:nvSpPr>
        <p:spPr>
          <a:xfrm>
            <a:off x="10316908" y="4692501"/>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2-2-1</a:t>
            </a:r>
            <a:endParaRPr sz="2400">
              <a:solidFill>
                <a:schemeClr val="dk1"/>
              </a:solidFill>
              <a:latin typeface="Calibri"/>
              <a:ea typeface="Calibri"/>
              <a:cs typeface="Calibri"/>
              <a:sym typeface="Calibri"/>
            </a:endParaRPr>
          </a:p>
        </p:txBody>
      </p:sp>
      <p:sp>
        <p:nvSpPr>
          <p:cNvPr id="1727" name="Google Shape;1727;p102"/>
          <p:cNvSpPr/>
          <p:nvPr/>
        </p:nvSpPr>
        <p:spPr>
          <a:xfrm>
            <a:off x="10316908" y="5747649"/>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2-2-2</a:t>
            </a:r>
            <a:endParaRPr sz="2400">
              <a:solidFill>
                <a:schemeClr val="dk1"/>
              </a:solidFill>
              <a:latin typeface="Calibri"/>
              <a:ea typeface="Calibri"/>
              <a:cs typeface="Calibri"/>
              <a:sym typeface="Calibri"/>
            </a:endParaRPr>
          </a:p>
        </p:txBody>
      </p:sp>
      <p:cxnSp>
        <p:nvCxnSpPr>
          <p:cNvPr id="1728" name="Google Shape;1728;p102"/>
          <p:cNvCxnSpPr/>
          <p:nvPr/>
        </p:nvCxnSpPr>
        <p:spPr>
          <a:xfrm flipH="1" rot="10800000">
            <a:off x="8183017" y="4794452"/>
            <a:ext cx="344361" cy="565574"/>
          </a:xfrm>
          <a:prstGeom prst="straightConnector1">
            <a:avLst/>
          </a:prstGeom>
          <a:noFill/>
          <a:ln cap="flat" cmpd="sng" w="57150">
            <a:solidFill>
              <a:schemeClr val="dk1"/>
            </a:solidFill>
            <a:prstDash val="solid"/>
            <a:miter lim="800000"/>
            <a:headEnd len="sm" w="sm" type="none"/>
            <a:tailEnd len="med" w="med" type="triangle"/>
          </a:ln>
        </p:spPr>
      </p:cxnSp>
      <p:cxnSp>
        <p:nvCxnSpPr>
          <p:cNvPr id="1729" name="Google Shape;1729;p102"/>
          <p:cNvCxnSpPr/>
          <p:nvPr/>
        </p:nvCxnSpPr>
        <p:spPr>
          <a:xfrm>
            <a:off x="8207925" y="5407712"/>
            <a:ext cx="344361" cy="565574"/>
          </a:xfrm>
          <a:prstGeom prst="straightConnector1">
            <a:avLst/>
          </a:prstGeom>
          <a:noFill/>
          <a:ln cap="flat" cmpd="sng" w="57150">
            <a:solidFill>
              <a:schemeClr val="dk1"/>
            </a:solidFill>
            <a:prstDash val="solid"/>
            <a:miter lim="800000"/>
            <a:headEnd len="sm" w="sm" type="none"/>
            <a:tailEnd len="med" w="med" type="triangle"/>
          </a:ln>
        </p:spPr>
      </p:cxnSp>
      <p:pic>
        <p:nvPicPr>
          <p:cNvPr id="1730" name="Google Shape;1730;p102"/>
          <p:cNvPicPr preferRelativeResize="0"/>
          <p:nvPr/>
        </p:nvPicPr>
        <p:blipFill rotWithShape="1">
          <a:blip r:embed="rId4">
            <a:alphaModFix/>
          </a:blip>
          <a:srcRect b="0" l="0" r="0" t="0"/>
          <a:stretch/>
        </p:blipFill>
        <p:spPr>
          <a:xfrm>
            <a:off x="6600568" y="2050343"/>
            <a:ext cx="766916" cy="766916"/>
          </a:xfrm>
          <a:prstGeom prst="rect">
            <a:avLst/>
          </a:prstGeom>
          <a:noFill/>
          <a:ln>
            <a:noFill/>
          </a:ln>
        </p:spPr>
      </p:pic>
      <p:sp>
        <p:nvSpPr>
          <p:cNvPr id="1731" name="Google Shape;1731;p102"/>
          <p:cNvSpPr/>
          <p:nvPr/>
        </p:nvSpPr>
        <p:spPr>
          <a:xfrm>
            <a:off x="3743098" y="672415"/>
            <a:ext cx="1917891" cy="697827"/>
          </a:xfrm>
          <a:prstGeom prst="wedgeRoundRectCallout">
            <a:avLst>
              <a:gd fmla="val -47023" name="adj1"/>
              <a:gd fmla="val 80004"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有機會嗎？</a:t>
            </a:r>
            <a:endParaRPr/>
          </a:p>
        </p:txBody>
      </p:sp>
      <p:sp>
        <p:nvSpPr>
          <p:cNvPr id="1732" name="Google Shape;1732;p102"/>
          <p:cNvSpPr/>
          <p:nvPr/>
        </p:nvSpPr>
        <p:spPr>
          <a:xfrm>
            <a:off x="6842726" y="707667"/>
            <a:ext cx="1340292" cy="697827"/>
          </a:xfrm>
          <a:prstGeom prst="wedgeRoundRectCallout">
            <a:avLst>
              <a:gd fmla="val -47023" name="adj1"/>
              <a:gd fmla="val 80004"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沒有 ☹</a:t>
            </a:r>
            <a:endParaRPr sz="2400">
              <a:solidFill>
                <a:schemeClr val="dk1"/>
              </a:solidFill>
              <a:latin typeface="Microsoft JhengHei"/>
              <a:ea typeface="Microsoft JhengHei"/>
              <a:cs typeface="Microsoft JhengHei"/>
              <a:sym typeface="Microsoft JhengHei"/>
            </a:endParaRPr>
          </a:p>
        </p:txBody>
      </p:sp>
      <p:pic>
        <p:nvPicPr>
          <p:cNvPr id="1733" name="Google Shape;1733;p102"/>
          <p:cNvPicPr preferRelativeResize="0"/>
          <p:nvPr/>
        </p:nvPicPr>
        <p:blipFill rotWithShape="1">
          <a:blip r:embed="rId3">
            <a:alphaModFix/>
          </a:blip>
          <a:srcRect b="0" l="0" r="0" t="0"/>
          <a:stretch/>
        </p:blipFill>
        <p:spPr>
          <a:xfrm>
            <a:off x="5867614" y="3938733"/>
            <a:ext cx="1052967" cy="1052968"/>
          </a:xfrm>
          <a:prstGeom prst="rect">
            <a:avLst/>
          </a:prstGeom>
          <a:noFill/>
          <a:ln>
            <a:noFill/>
          </a:ln>
        </p:spPr>
      </p:pic>
      <p:sp>
        <p:nvSpPr>
          <p:cNvPr id="1734" name="Google Shape;1734;p102"/>
          <p:cNvSpPr/>
          <p:nvPr/>
        </p:nvSpPr>
        <p:spPr>
          <a:xfrm>
            <a:off x="3863587" y="3511212"/>
            <a:ext cx="1917891" cy="697827"/>
          </a:xfrm>
          <a:prstGeom prst="wedgeRoundRectCallout">
            <a:avLst>
              <a:gd fmla="val -47023" name="adj1"/>
              <a:gd fmla="val 80004"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有機會嗎？</a:t>
            </a:r>
            <a:endParaRPr/>
          </a:p>
        </p:txBody>
      </p:sp>
      <p:sp>
        <p:nvSpPr>
          <p:cNvPr id="1735" name="Google Shape;1735;p102"/>
          <p:cNvSpPr/>
          <p:nvPr/>
        </p:nvSpPr>
        <p:spPr>
          <a:xfrm>
            <a:off x="6963215" y="3546464"/>
            <a:ext cx="1340292" cy="697827"/>
          </a:xfrm>
          <a:prstGeom prst="wedgeRoundRectCallout">
            <a:avLst>
              <a:gd fmla="val -47023" name="adj1"/>
              <a:gd fmla="val 80004"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有 ☺</a:t>
            </a:r>
            <a:endParaRPr sz="2400">
              <a:solidFill>
                <a:schemeClr val="dk1"/>
              </a:solidFill>
              <a:latin typeface="Microsoft JhengHei"/>
              <a:ea typeface="Microsoft JhengHei"/>
              <a:cs typeface="Microsoft JhengHei"/>
              <a:sym typeface="Microsoft JhengHei"/>
            </a:endParaRPr>
          </a:p>
        </p:txBody>
      </p:sp>
      <p:sp>
        <p:nvSpPr>
          <p:cNvPr id="1736" name="Google Shape;1736;p102"/>
          <p:cNvSpPr txBox="1"/>
          <p:nvPr/>
        </p:nvSpPr>
        <p:spPr>
          <a:xfrm>
            <a:off x="7446279" y="2244437"/>
            <a:ext cx="324077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Microsoft JhengHei"/>
                <a:ea typeface="Microsoft JhengHei"/>
                <a:cs typeface="Microsoft JhengHei"/>
                <a:sym typeface="Microsoft JhengHei"/>
              </a:rPr>
              <a:t>減少沒必要的搜尋</a:t>
            </a:r>
            <a:endParaRPr/>
          </a:p>
        </p:txBody>
      </p:sp>
      <p:sp>
        <p:nvSpPr>
          <p:cNvPr id="1737" name="Google Shape;1737;p102"/>
          <p:cNvSpPr txBox="1"/>
          <p:nvPr/>
        </p:nvSpPr>
        <p:spPr>
          <a:xfrm>
            <a:off x="609600" y="5862419"/>
            <a:ext cx="64674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Tree Search for Language Model Agents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https://arxiv.org/abs/2407.01476</a:t>
            </a:r>
            <a:endParaRPr b="1" sz="1800">
              <a:solidFill>
                <a:srgbClr val="0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743" name="Google Shape;1743;p10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744" name="Google Shape;1744;p103"/>
          <p:cNvSpPr txBox="1"/>
          <p:nvPr/>
        </p:nvSpPr>
        <p:spPr>
          <a:xfrm>
            <a:off x="7177863" y="230188"/>
            <a:ext cx="3429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https://arxiv.org/abs/2407.01476</a:t>
            </a:r>
            <a:endParaRPr b="1" sz="1800">
              <a:solidFill>
                <a:srgbClr val="000000"/>
              </a:solidFill>
              <a:latin typeface="Open Sans"/>
              <a:ea typeface="Open Sans"/>
              <a:cs typeface="Open Sans"/>
              <a:sym typeface="Open Sans"/>
            </a:endParaRPr>
          </a:p>
        </p:txBody>
      </p:sp>
      <p:pic>
        <p:nvPicPr>
          <p:cNvPr id="1745" name="Google Shape;1745;p103"/>
          <p:cNvPicPr preferRelativeResize="0"/>
          <p:nvPr/>
        </p:nvPicPr>
        <p:blipFill rotWithShape="1">
          <a:blip r:embed="rId3">
            <a:alphaModFix/>
          </a:blip>
          <a:srcRect b="0" l="0" r="0" t="0"/>
          <a:stretch/>
        </p:blipFill>
        <p:spPr>
          <a:xfrm>
            <a:off x="1910442" y="814963"/>
            <a:ext cx="8371116" cy="5706356"/>
          </a:xfrm>
          <a:prstGeom prst="rect">
            <a:avLst/>
          </a:prstGeom>
          <a:noFill/>
          <a:ln>
            <a:noFill/>
          </a:ln>
        </p:spPr>
      </p:pic>
      <p:sp>
        <p:nvSpPr>
          <p:cNvPr id="1746" name="Google Shape;1746;p103"/>
          <p:cNvSpPr txBox="1"/>
          <p:nvPr/>
        </p:nvSpPr>
        <p:spPr>
          <a:xfrm>
            <a:off x="327837" y="72737"/>
            <a:ext cx="805416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Tree Search for Language Model Agents</a:t>
            </a:r>
            <a:endParaRPr b="1"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如何打造 AI Agent? 直接用 LLM！</a:t>
            </a:r>
            <a:endParaRPr/>
          </a:p>
        </p:txBody>
      </p:sp>
      <p:pic>
        <p:nvPicPr>
          <p:cNvPr id="256" name="Google Shape;256;p23"/>
          <p:cNvPicPr preferRelativeResize="0"/>
          <p:nvPr/>
        </p:nvPicPr>
        <p:blipFill rotWithShape="1">
          <a:blip r:embed="rId3">
            <a:alphaModFix/>
          </a:blip>
          <a:srcRect b="0" l="0" r="0" t="0"/>
          <a:stretch/>
        </p:blipFill>
        <p:spPr>
          <a:xfrm>
            <a:off x="2982042" y="3098163"/>
            <a:ext cx="1219200" cy="1219201"/>
          </a:xfrm>
          <a:prstGeom prst="rect">
            <a:avLst/>
          </a:prstGeom>
          <a:noFill/>
          <a:ln>
            <a:noFill/>
          </a:ln>
        </p:spPr>
      </p:pic>
      <p:pic>
        <p:nvPicPr>
          <p:cNvPr id="257" name="Google Shape;257;p23"/>
          <p:cNvPicPr preferRelativeResize="0"/>
          <p:nvPr/>
        </p:nvPicPr>
        <p:blipFill rotWithShape="1">
          <a:blip r:embed="rId4">
            <a:alphaModFix/>
          </a:blip>
          <a:srcRect b="0" l="0" r="0" t="0"/>
          <a:stretch/>
        </p:blipFill>
        <p:spPr>
          <a:xfrm>
            <a:off x="8295559" y="3098164"/>
            <a:ext cx="1219200" cy="1219200"/>
          </a:xfrm>
          <a:prstGeom prst="rect">
            <a:avLst/>
          </a:prstGeom>
          <a:noFill/>
          <a:ln>
            <a:noFill/>
          </a:ln>
        </p:spPr>
      </p:pic>
      <p:cxnSp>
        <p:nvCxnSpPr>
          <p:cNvPr id="258" name="Google Shape;258;p23"/>
          <p:cNvCxnSpPr/>
          <p:nvPr/>
        </p:nvCxnSpPr>
        <p:spPr>
          <a:xfrm>
            <a:off x="3616960" y="5466080"/>
            <a:ext cx="2021840" cy="0"/>
          </a:xfrm>
          <a:prstGeom prst="straightConnector1">
            <a:avLst/>
          </a:prstGeom>
          <a:noFill/>
          <a:ln cap="flat" cmpd="sng" w="57150">
            <a:solidFill>
              <a:schemeClr val="dk1"/>
            </a:solidFill>
            <a:prstDash val="solid"/>
            <a:miter lim="800000"/>
            <a:headEnd len="sm" w="sm" type="none"/>
            <a:tailEnd len="med" w="med" type="triangle"/>
          </a:ln>
        </p:spPr>
      </p:cxnSp>
      <p:cxnSp>
        <p:nvCxnSpPr>
          <p:cNvPr id="259" name="Google Shape;259;p23"/>
          <p:cNvCxnSpPr/>
          <p:nvPr/>
        </p:nvCxnSpPr>
        <p:spPr>
          <a:xfrm>
            <a:off x="3596640" y="4384040"/>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260" name="Google Shape;260;p23"/>
          <p:cNvCxnSpPr/>
          <p:nvPr/>
        </p:nvCxnSpPr>
        <p:spPr>
          <a:xfrm rot="10800000">
            <a:off x="8920480" y="4384040"/>
            <a:ext cx="0" cy="1082040"/>
          </a:xfrm>
          <a:prstGeom prst="straightConnector1">
            <a:avLst/>
          </a:prstGeom>
          <a:noFill/>
          <a:ln cap="flat" cmpd="sng" w="57150">
            <a:solidFill>
              <a:schemeClr val="dk1"/>
            </a:solidFill>
            <a:prstDash val="solid"/>
            <a:miter lim="800000"/>
            <a:headEnd len="sm" w="sm" type="none"/>
            <a:tailEnd len="med" w="med" type="triangle"/>
          </a:ln>
        </p:spPr>
      </p:cxnSp>
      <p:cxnSp>
        <p:nvCxnSpPr>
          <p:cNvPr id="261" name="Google Shape;261;p23"/>
          <p:cNvCxnSpPr/>
          <p:nvPr/>
        </p:nvCxnSpPr>
        <p:spPr>
          <a:xfrm rot="10800000">
            <a:off x="3616960" y="1757364"/>
            <a:ext cx="1746169" cy="0"/>
          </a:xfrm>
          <a:prstGeom prst="straightConnector1">
            <a:avLst/>
          </a:prstGeom>
          <a:noFill/>
          <a:ln cap="flat" cmpd="sng" w="57150">
            <a:solidFill>
              <a:schemeClr val="dk1"/>
            </a:solidFill>
            <a:prstDash val="solid"/>
            <a:miter lim="800000"/>
            <a:headEnd len="sm" w="sm" type="none"/>
            <a:tailEnd len="sm" w="sm" type="none"/>
          </a:ln>
        </p:spPr>
      </p:cxnSp>
      <p:cxnSp>
        <p:nvCxnSpPr>
          <p:cNvPr id="262" name="Google Shape;262;p23"/>
          <p:cNvCxnSpPr/>
          <p:nvPr/>
        </p:nvCxnSpPr>
        <p:spPr>
          <a:xfrm rot="10800000">
            <a:off x="8920480" y="1757364"/>
            <a:ext cx="0" cy="1082040"/>
          </a:xfrm>
          <a:prstGeom prst="straightConnector1">
            <a:avLst/>
          </a:prstGeom>
          <a:noFill/>
          <a:ln cap="flat" cmpd="sng" w="57150">
            <a:solidFill>
              <a:schemeClr val="dk1"/>
            </a:solidFill>
            <a:prstDash val="solid"/>
            <a:miter lim="800000"/>
            <a:headEnd len="sm" w="sm" type="none"/>
            <a:tailEnd len="sm" w="sm" type="none"/>
          </a:ln>
        </p:spPr>
      </p:cxnSp>
      <p:cxnSp>
        <p:nvCxnSpPr>
          <p:cNvPr id="263" name="Google Shape;263;p23"/>
          <p:cNvCxnSpPr/>
          <p:nvPr/>
        </p:nvCxnSpPr>
        <p:spPr>
          <a:xfrm>
            <a:off x="3596640" y="1757364"/>
            <a:ext cx="0" cy="1082040"/>
          </a:xfrm>
          <a:prstGeom prst="straightConnector1">
            <a:avLst/>
          </a:prstGeom>
          <a:noFill/>
          <a:ln cap="flat" cmpd="sng" w="57150">
            <a:solidFill>
              <a:schemeClr val="dk1"/>
            </a:solidFill>
            <a:prstDash val="solid"/>
            <a:miter lim="800000"/>
            <a:headEnd len="sm" w="sm" type="none"/>
            <a:tailEnd len="med" w="med" type="triangle"/>
          </a:ln>
        </p:spPr>
      </p:cxnSp>
      <p:sp>
        <p:nvSpPr>
          <p:cNvPr id="264" name="Google Shape;264;p23"/>
          <p:cNvSpPr txBox="1"/>
          <p:nvPr/>
        </p:nvSpPr>
        <p:spPr>
          <a:xfrm>
            <a:off x="1328298" y="2839404"/>
            <a:ext cx="10160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Goal</a:t>
            </a:r>
            <a:endParaRPr sz="2400">
              <a:solidFill>
                <a:schemeClr val="dk1"/>
              </a:solidFill>
              <a:latin typeface="Calibri"/>
              <a:ea typeface="Calibri"/>
              <a:cs typeface="Calibri"/>
              <a:sym typeface="Calibri"/>
            </a:endParaRPr>
          </a:p>
        </p:txBody>
      </p:sp>
      <p:cxnSp>
        <p:nvCxnSpPr>
          <p:cNvPr id="265" name="Google Shape;265;p23"/>
          <p:cNvCxnSpPr/>
          <p:nvPr/>
        </p:nvCxnSpPr>
        <p:spPr>
          <a:xfrm>
            <a:off x="2344298" y="3198168"/>
            <a:ext cx="503002" cy="230832"/>
          </a:xfrm>
          <a:prstGeom prst="straightConnector1">
            <a:avLst/>
          </a:prstGeom>
          <a:noFill/>
          <a:ln cap="flat" cmpd="sng" w="57150">
            <a:solidFill>
              <a:schemeClr val="dk1"/>
            </a:solidFill>
            <a:prstDash val="solid"/>
            <a:miter lim="800000"/>
            <a:headEnd len="sm" w="sm" type="none"/>
            <a:tailEnd len="med" w="med" type="triangle"/>
          </a:ln>
        </p:spPr>
      </p:cxnSp>
      <p:sp>
        <p:nvSpPr>
          <p:cNvPr id="266" name="Google Shape;266;p23"/>
          <p:cNvSpPr txBox="1"/>
          <p:nvPr/>
        </p:nvSpPr>
        <p:spPr>
          <a:xfrm>
            <a:off x="5273040" y="5235247"/>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a:t>
            </a:r>
            <a:endParaRPr sz="2400">
              <a:solidFill>
                <a:schemeClr val="dk1"/>
              </a:solidFill>
              <a:latin typeface="Calibri"/>
              <a:ea typeface="Calibri"/>
              <a:cs typeface="Calibri"/>
              <a:sym typeface="Calibri"/>
            </a:endParaRPr>
          </a:p>
        </p:txBody>
      </p:sp>
      <p:cxnSp>
        <p:nvCxnSpPr>
          <p:cNvPr id="267" name="Google Shape;267;p23"/>
          <p:cNvCxnSpPr/>
          <p:nvPr/>
        </p:nvCxnSpPr>
        <p:spPr>
          <a:xfrm rot="10800000">
            <a:off x="6873159" y="5466079"/>
            <a:ext cx="2027001" cy="0"/>
          </a:xfrm>
          <a:prstGeom prst="straightConnector1">
            <a:avLst/>
          </a:prstGeom>
          <a:noFill/>
          <a:ln cap="flat" cmpd="sng" w="57150">
            <a:solidFill>
              <a:schemeClr val="dk1"/>
            </a:solidFill>
            <a:prstDash val="solid"/>
            <a:miter lim="800000"/>
            <a:headEnd len="sm" w="sm" type="none"/>
            <a:tailEnd len="sm" w="sm" type="none"/>
          </a:ln>
        </p:spPr>
      </p:cxnSp>
      <p:cxnSp>
        <p:nvCxnSpPr>
          <p:cNvPr id="268" name="Google Shape;268;p23"/>
          <p:cNvCxnSpPr/>
          <p:nvPr/>
        </p:nvCxnSpPr>
        <p:spPr>
          <a:xfrm flipH="1" rot="10800000">
            <a:off x="2448572" y="4188732"/>
            <a:ext cx="602119" cy="390616"/>
          </a:xfrm>
          <a:prstGeom prst="straightConnector1">
            <a:avLst/>
          </a:prstGeom>
          <a:noFill/>
          <a:ln cap="flat" cmpd="sng" w="57150">
            <a:solidFill>
              <a:schemeClr val="dk1"/>
            </a:solidFill>
            <a:prstDash val="dot"/>
            <a:miter lim="800000"/>
            <a:headEnd len="sm" w="sm" type="none"/>
            <a:tailEnd len="med" w="med" type="triangle"/>
          </a:ln>
        </p:spPr>
      </p:cxnSp>
      <p:sp>
        <p:nvSpPr>
          <p:cNvPr id="269" name="Google Shape;269;p23"/>
          <p:cNvSpPr txBox="1"/>
          <p:nvPr/>
        </p:nvSpPr>
        <p:spPr>
          <a:xfrm>
            <a:off x="772173" y="4577716"/>
            <a:ext cx="1572125"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LLM</a:t>
            </a:r>
            <a:endParaRPr sz="2400">
              <a:solidFill>
                <a:schemeClr val="dk1"/>
              </a:solidFill>
              <a:latin typeface="Calibri"/>
              <a:ea typeface="Calibri"/>
              <a:cs typeface="Calibri"/>
              <a:sym typeface="Calibri"/>
            </a:endParaRPr>
          </a:p>
        </p:txBody>
      </p:sp>
      <p:sp>
        <p:nvSpPr>
          <p:cNvPr id="270" name="Google Shape;270;p23"/>
          <p:cNvSpPr txBox="1"/>
          <p:nvPr/>
        </p:nvSpPr>
        <p:spPr>
          <a:xfrm>
            <a:off x="8496300" y="5724840"/>
            <a:ext cx="475553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latin typeface="Microsoft JhengHei"/>
                <a:ea typeface="Microsoft JhengHei"/>
                <a:cs typeface="Microsoft JhengHei"/>
                <a:sym typeface="Microsoft JhengHei"/>
              </a:rPr>
              <a:t>還有多遠？</a:t>
            </a:r>
            <a:endParaRPr b="1" sz="2800">
              <a:solidFill>
                <a:srgbClr val="FF0000"/>
              </a:solidFill>
              <a:latin typeface="Microsoft JhengHei"/>
              <a:ea typeface="Microsoft JhengHei"/>
              <a:cs typeface="Microsoft JhengHei"/>
              <a:sym typeface="Microsoft JhengHei"/>
            </a:endParaRPr>
          </a:p>
          <a:p>
            <a:pPr indent="0" lvl="0" marL="0" marR="0" rtl="0" algn="l">
              <a:spcBef>
                <a:spcPts val="0"/>
              </a:spcBef>
              <a:spcAft>
                <a:spcPts val="0"/>
              </a:spcAft>
              <a:buNone/>
            </a:pPr>
            <a:r>
              <a:rPr b="1" lang="en-US" sz="2800">
                <a:solidFill>
                  <a:srgbClr val="FF0000"/>
                </a:solidFill>
                <a:latin typeface="Microsoft JhengHei"/>
                <a:ea typeface="Microsoft JhengHei"/>
                <a:cs typeface="Microsoft JhengHei"/>
                <a:sym typeface="Microsoft JhengHei"/>
              </a:rPr>
              <a:t>還可以多做什麼？</a:t>
            </a:r>
            <a:endParaRPr/>
          </a:p>
        </p:txBody>
      </p:sp>
      <p:sp>
        <p:nvSpPr>
          <p:cNvPr id="271" name="Google Shape;271;p23"/>
          <p:cNvSpPr txBox="1"/>
          <p:nvPr/>
        </p:nvSpPr>
        <p:spPr>
          <a:xfrm>
            <a:off x="11428" y="3347200"/>
            <a:ext cx="27382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“你要贏得勝利”</a:t>
            </a:r>
            <a:endParaRPr sz="2400">
              <a:solidFill>
                <a:schemeClr val="dk1"/>
              </a:solidFill>
              <a:latin typeface="Microsoft JhengHei"/>
              <a:ea typeface="Microsoft JhengHei"/>
              <a:cs typeface="Microsoft JhengHei"/>
              <a:sym typeface="Microsoft JhengHei"/>
            </a:endParaRPr>
          </a:p>
        </p:txBody>
      </p:sp>
      <p:sp>
        <p:nvSpPr>
          <p:cNvPr id="272" name="Google Shape;272;p23"/>
          <p:cNvSpPr txBox="1"/>
          <p:nvPr/>
        </p:nvSpPr>
        <p:spPr>
          <a:xfrm>
            <a:off x="4873605" y="4771691"/>
            <a:ext cx="2724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“我要下在 5-5”</a:t>
            </a:r>
            <a:endParaRPr sz="2400">
              <a:solidFill>
                <a:schemeClr val="dk1"/>
              </a:solidFill>
              <a:latin typeface="Microsoft JhengHei"/>
              <a:ea typeface="Microsoft JhengHei"/>
              <a:cs typeface="Microsoft JhengHei"/>
              <a:sym typeface="Microsoft JhengHei"/>
            </a:endParaRPr>
          </a:p>
        </p:txBody>
      </p:sp>
      <p:pic>
        <p:nvPicPr>
          <p:cNvPr id="273" name="Google Shape;273;p23"/>
          <p:cNvPicPr preferRelativeResize="0"/>
          <p:nvPr/>
        </p:nvPicPr>
        <p:blipFill rotWithShape="1">
          <a:blip r:embed="rId5">
            <a:alphaModFix/>
          </a:blip>
          <a:srcRect b="0" l="0" r="0" t="0"/>
          <a:stretch/>
        </p:blipFill>
        <p:spPr>
          <a:xfrm>
            <a:off x="9103433" y="2946203"/>
            <a:ext cx="1969225" cy="1580611"/>
          </a:xfrm>
          <a:prstGeom prst="rect">
            <a:avLst/>
          </a:prstGeom>
          <a:noFill/>
          <a:ln>
            <a:noFill/>
          </a:ln>
        </p:spPr>
      </p:pic>
      <p:pic>
        <p:nvPicPr>
          <p:cNvPr id="274" name="Google Shape;274;p23"/>
          <p:cNvPicPr preferRelativeResize="0"/>
          <p:nvPr/>
        </p:nvPicPr>
        <p:blipFill rotWithShape="1">
          <a:blip r:embed="rId6">
            <a:alphaModFix/>
          </a:blip>
          <a:srcRect b="0" l="0" r="0" t="0"/>
          <a:stretch/>
        </p:blipFill>
        <p:spPr>
          <a:xfrm>
            <a:off x="5580894" y="2000071"/>
            <a:ext cx="1172381" cy="1172381"/>
          </a:xfrm>
          <a:prstGeom prst="rect">
            <a:avLst/>
          </a:prstGeom>
          <a:noFill/>
          <a:ln>
            <a:noFill/>
          </a:ln>
        </p:spPr>
      </p:pic>
      <p:sp>
        <p:nvSpPr>
          <p:cNvPr id="275" name="Google Shape;275;p23"/>
          <p:cNvSpPr txBox="1"/>
          <p:nvPr/>
        </p:nvSpPr>
        <p:spPr>
          <a:xfrm>
            <a:off x="1750556" y="1769634"/>
            <a:ext cx="18257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以文字描述</a:t>
            </a:r>
            <a:endParaRPr/>
          </a:p>
        </p:txBody>
      </p:sp>
      <p:sp>
        <p:nvSpPr>
          <p:cNvPr id="276" name="Google Shape;276;p23"/>
          <p:cNvSpPr txBox="1"/>
          <p:nvPr/>
        </p:nvSpPr>
        <p:spPr>
          <a:xfrm>
            <a:off x="8496300" y="4856393"/>
            <a:ext cx="2724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轉譯為行動</a:t>
            </a:r>
            <a:endParaRPr/>
          </a:p>
        </p:txBody>
      </p:sp>
      <p:sp>
        <p:nvSpPr>
          <p:cNvPr id="277" name="Google Shape;277;p23"/>
          <p:cNvSpPr txBox="1"/>
          <p:nvPr/>
        </p:nvSpPr>
        <p:spPr>
          <a:xfrm>
            <a:off x="1730237" y="2144999"/>
            <a:ext cx="182576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(option)</a:t>
            </a:r>
            <a:endParaRPr sz="2400">
              <a:solidFill>
                <a:schemeClr val="dk1"/>
              </a:solidFill>
              <a:latin typeface="Microsoft JhengHei"/>
              <a:ea typeface="Microsoft JhengHei"/>
              <a:cs typeface="Microsoft JhengHei"/>
              <a:sym typeface="Microsoft JhengHei"/>
            </a:endParaRPr>
          </a:p>
        </p:txBody>
      </p:sp>
      <p:sp>
        <p:nvSpPr>
          <p:cNvPr id="278" name="Google Shape;278;p23"/>
          <p:cNvSpPr txBox="1"/>
          <p:nvPr/>
        </p:nvSpPr>
        <p:spPr>
          <a:xfrm>
            <a:off x="5245674" y="1499460"/>
            <a:ext cx="197104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Observation</a:t>
            </a:r>
            <a:endParaRPr sz="2400">
              <a:solidFill>
                <a:schemeClr val="dk1"/>
              </a:solidFill>
              <a:latin typeface="Calibri"/>
              <a:ea typeface="Calibri"/>
              <a:cs typeface="Calibri"/>
              <a:sym typeface="Calibri"/>
            </a:endParaRPr>
          </a:p>
        </p:txBody>
      </p:sp>
      <p:cxnSp>
        <p:nvCxnSpPr>
          <p:cNvPr id="279" name="Google Shape;279;p23"/>
          <p:cNvCxnSpPr/>
          <p:nvPr/>
        </p:nvCxnSpPr>
        <p:spPr>
          <a:xfrm rot="10800000">
            <a:off x="7121464" y="1757363"/>
            <a:ext cx="1754485" cy="0"/>
          </a:xfrm>
          <a:prstGeom prst="straightConnector1">
            <a:avLst/>
          </a:prstGeom>
          <a:noFill/>
          <a:ln cap="flat" cmpd="sng" w="57150">
            <a:solidFill>
              <a:schemeClr val="dk1"/>
            </a:solidFill>
            <a:prstDash val="solid"/>
            <a:miter lim="800000"/>
            <a:headEnd len="sm" w="sm" type="none"/>
            <a:tailEnd len="med" w="med" type="triangle"/>
          </a:ln>
        </p:spPr>
      </p:cxnSp>
      <p:sp>
        <p:nvSpPr>
          <p:cNvPr id="280" name="Google Shape;280;p23"/>
          <p:cNvSpPr txBox="1"/>
          <p:nvPr/>
        </p:nvSpPr>
        <p:spPr>
          <a:xfrm>
            <a:off x="838200" y="5927744"/>
            <a:ext cx="72453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Microsoft JhengHei"/>
                <a:ea typeface="Microsoft JhengHei"/>
                <a:cs typeface="Microsoft JhengHei"/>
                <a:sym typeface="Microsoft JhengHei"/>
              </a:rPr>
              <a:t>以 LLM 直接實踐人類對於擁有 Agent 的渴望</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pic>
        <p:nvPicPr>
          <p:cNvPr id="1751" name="Google Shape;1751;p104"/>
          <p:cNvPicPr preferRelativeResize="0"/>
          <p:nvPr/>
        </p:nvPicPr>
        <p:blipFill rotWithShape="1">
          <a:blip r:embed="rId3">
            <a:alphaModFix/>
          </a:blip>
          <a:srcRect b="0" l="0" r="0" t="0"/>
          <a:stretch/>
        </p:blipFill>
        <p:spPr>
          <a:xfrm>
            <a:off x="1729355" y="3302555"/>
            <a:ext cx="1052967" cy="1052968"/>
          </a:xfrm>
          <a:prstGeom prst="rect">
            <a:avLst/>
          </a:prstGeom>
          <a:noFill/>
          <a:ln>
            <a:noFill/>
          </a:ln>
        </p:spPr>
      </p:pic>
      <p:sp>
        <p:nvSpPr>
          <p:cNvPr id="1752" name="Google Shape;1752;p104"/>
          <p:cNvSpPr/>
          <p:nvPr/>
        </p:nvSpPr>
        <p:spPr>
          <a:xfrm>
            <a:off x="0" y="3668089"/>
            <a:ext cx="12192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sp>
        <p:nvSpPr>
          <p:cNvPr id="1753" name="Google Shape;1753;p104"/>
          <p:cNvSpPr/>
          <p:nvPr/>
        </p:nvSpPr>
        <p:spPr>
          <a:xfrm>
            <a:off x="3679310" y="2262986"/>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1-1</a:t>
            </a:r>
            <a:endParaRPr sz="2400">
              <a:solidFill>
                <a:schemeClr val="dk1"/>
              </a:solidFill>
              <a:latin typeface="Calibri"/>
              <a:ea typeface="Calibri"/>
              <a:cs typeface="Calibri"/>
              <a:sym typeface="Calibri"/>
            </a:endParaRPr>
          </a:p>
        </p:txBody>
      </p:sp>
      <p:cxnSp>
        <p:nvCxnSpPr>
          <p:cNvPr id="1754" name="Google Shape;1754;p104"/>
          <p:cNvCxnSpPr/>
          <p:nvPr/>
        </p:nvCxnSpPr>
        <p:spPr>
          <a:xfrm>
            <a:off x="1270955" y="3870849"/>
            <a:ext cx="442378" cy="0"/>
          </a:xfrm>
          <a:prstGeom prst="straightConnector1">
            <a:avLst/>
          </a:prstGeom>
          <a:noFill/>
          <a:ln cap="flat" cmpd="sng" w="57150">
            <a:solidFill>
              <a:schemeClr val="dk1"/>
            </a:solidFill>
            <a:prstDash val="solid"/>
            <a:miter lim="800000"/>
            <a:headEnd len="sm" w="sm" type="none"/>
            <a:tailEnd len="med" w="med" type="triangle"/>
          </a:ln>
        </p:spPr>
      </p:cxnSp>
      <p:cxnSp>
        <p:nvCxnSpPr>
          <p:cNvPr id="1755" name="Google Shape;1755;p104"/>
          <p:cNvCxnSpPr/>
          <p:nvPr/>
        </p:nvCxnSpPr>
        <p:spPr>
          <a:xfrm flipH="1" rot="10800000">
            <a:off x="2833158" y="2442986"/>
            <a:ext cx="743550" cy="1427863"/>
          </a:xfrm>
          <a:prstGeom prst="straightConnector1">
            <a:avLst/>
          </a:prstGeom>
          <a:noFill/>
          <a:ln cap="flat" cmpd="sng" w="57150">
            <a:solidFill>
              <a:schemeClr val="dk1"/>
            </a:solidFill>
            <a:prstDash val="solid"/>
            <a:miter lim="800000"/>
            <a:headEnd len="sm" w="sm" type="none"/>
            <a:tailEnd len="med" w="med" type="triangle"/>
          </a:ln>
        </p:spPr>
      </p:cxnSp>
      <p:sp>
        <p:nvSpPr>
          <p:cNvPr id="1756" name="Google Shape;1756;p104"/>
          <p:cNvSpPr/>
          <p:nvPr/>
        </p:nvSpPr>
        <p:spPr>
          <a:xfrm>
            <a:off x="3679310" y="3683744"/>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1-2</a:t>
            </a:r>
            <a:endParaRPr sz="2400">
              <a:solidFill>
                <a:schemeClr val="dk1"/>
              </a:solidFill>
              <a:latin typeface="Calibri"/>
              <a:ea typeface="Calibri"/>
              <a:cs typeface="Calibri"/>
              <a:sym typeface="Calibri"/>
            </a:endParaRPr>
          </a:p>
        </p:txBody>
      </p:sp>
      <p:sp>
        <p:nvSpPr>
          <p:cNvPr id="1757" name="Google Shape;1757;p104"/>
          <p:cNvSpPr/>
          <p:nvPr/>
        </p:nvSpPr>
        <p:spPr>
          <a:xfrm>
            <a:off x="3679310" y="5142602"/>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1-3</a:t>
            </a:r>
            <a:endParaRPr sz="2400">
              <a:solidFill>
                <a:schemeClr val="dk1"/>
              </a:solidFill>
              <a:latin typeface="Calibri"/>
              <a:ea typeface="Calibri"/>
              <a:cs typeface="Calibri"/>
              <a:sym typeface="Calibri"/>
            </a:endParaRPr>
          </a:p>
        </p:txBody>
      </p:sp>
      <p:cxnSp>
        <p:nvCxnSpPr>
          <p:cNvPr id="1758" name="Google Shape;1758;p104"/>
          <p:cNvCxnSpPr/>
          <p:nvPr/>
        </p:nvCxnSpPr>
        <p:spPr>
          <a:xfrm>
            <a:off x="2831620" y="3848089"/>
            <a:ext cx="783188" cy="0"/>
          </a:xfrm>
          <a:prstGeom prst="straightConnector1">
            <a:avLst/>
          </a:prstGeom>
          <a:noFill/>
          <a:ln cap="flat" cmpd="sng" w="57150">
            <a:solidFill>
              <a:schemeClr val="dk1"/>
            </a:solidFill>
            <a:prstDash val="solid"/>
            <a:miter lim="800000"/>
            <a:headEnd len="sm" w="sm" type="none"/>
            <a:tailEnd len="med" w="med" type="triangle"/>
          </a:ln>
        </p:spPr>
      </p:cxnSp>
      <p:cxnSp>
        <p:nvCxnSpPr>
          <p:cNvPr id="1759" name="Google Shape;1759;p104"/>
          <p:cNvCxnSpPr/>
          <p:nvPr/>
        </p:nvCxnSpPr>
        <p:spPr>
          <a:xfrm>
            <a:off x="2833158" y="3829039"/>
            <a:ext cx="743550" cy="1427863"/>
          </a:xfrm>
          <a:prstGeom prst="straightConnector1">
            <a:avLst/>
          </a:prstGeom>
          <a:noFill/>
          <a:ln cap="flat" cmpd="sng" w="57150">
            <a:solidFill>
              <a:schemeClr val="dk1"/>
            </a:solidFill>
            <a:prstDash val="solid"/>
            <a:miter lim="800000"/>
            <a:headEnd len="sm" w="sm" type="none"/>
            <a:tailEnd len="med" w="med" type="triangle"/>
          </a:ln>
        </p:spPr>
      </p:cxnSp>
      <p:sp>
        <p:nvSpPr>
          <p:cNvPr id="1760" name="Google Shape;1760;p104"/>
          <p:cNvSpPr/>
          <p:nvPr/>
        </p:nvSpPr>
        <p:spPr>
          <a:xfrm>
            <a:off x="5293458" y="2262986"/>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2-1</a:t>
            </a:r>
            <a:endParaRPr sz="2400">
              <a:solidFill>
                <a:schemeClr val="dk1"/>
              </a:solidFill>
              <a:latin typeface="Calibri"/>
              <a:ea typeface="Calibri"/>
              <a:cs typeface="Calibri"/>
              <a:sym typeface="Calibri"/>
            </a:endParaRPr>
          </a:p>
        </p:txBody>
      </p:sp>
      <p:sp>
        <p:nvSpPr>
          <p:cNvPr id="1761" name="Google Shape;1761;p104"/>
          <p:cNvSpPr/>
          <p:nvPr/>
        </p:nvSpPr>
        <p:spPr>
          <a:xfrm>
            <a:off x="5301190" y="3680349"/>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2-2</a:t>
            </a:r>
            <a:endParaRPr sz="2400">
              <a:solidFill>
                <a:schemeClr val="dk1"/>
              </a:solidFill>
              <a:latin typeface="Calibri"/>
              <a:ea typeface="Calibri"/>
              <a:cs typeface="Calibri"/>
              <a:sym typeface="Calibri"/>
            </a:endParaRPr>
          </a:p>
        </p:txBody>
      </p:sp>
      <p:sp>
        <p:nvSpPr>
          <p:cNvPr id="1762" name="Google Shape;1762;p104"/>
          <p:cNvSpPr/>
          <p:nvPr/>
        </p:nvSpPr>
        <p:spPr>
          <a:xfrm>
            <a:off x="5301190" y="5142602"/>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2-3</a:t>
            </a:r>
            <a:endParaRPr sz="2400">
              <a:solidFill>
                <a:schemeClr val="dk1"/>
              </a:solidFill>
              <a:latin typeface="Calibri"/>
              <a:ea typeface="Calibri"/>
              <a:cs typeface="Calibri"/>
              <a:sym typeface="Calibri"/>
            </a:endParaRPr>
          </a:p>
        </p:txBody>
      </p:sp>
      <p:pic>
        <p:nvPicPr>
          <p:cNvPr id="1763" name="Google Shape;1763;p104"/>
          <p:cNvPicPr preferRelativeResize="0"/>
          <p:nvPr/>
        </p:nvPicPr>
        <p:blipFill rotWithShape="1">
          <a:blip r:embed="rId3">
            <a:alphaModFix/>
          </a:blip>
          <a:srcRect b="0" l="0" r="0" t="0"/>
          <a:stretch/>
        </p:blipFill>
        <p:spPr>
          <a:xfrm>
            <a:off x="7097808" y="1803595"/>
            <a:ext cx="1052967" cy="1052968"/>
          </a:xfrm>
          <a:prstGeom prst="rect">
            <a:avLst/>
          </a:prstGeom>
          <a:noFill/>
          <a:ln>
            <a:noFill/>
          </a:ln>
        </p:spPr>
      </p:pic>
      <p:cxnSp>
        <p:nvCxnSpPr>
          <p:cNvPr id="1764" name="Google Shape;1764;p104"/>
          <p:cNvCxnSpPr/>
          <p:nvPr/>
        </p:nvCxnSpPr>
        <p:spPr>
          <a:xfrm>
            <a:off x="6620023" y="2404076"/>
            <a:ext cx="442378" cy="0"/>
          </a:xfrm>
          <a:prstGeom prst="straightConnector1">
            <a:avLst/>
          </a:prstGeom>
          <a:noFill/>
          <a:ln cap="flat" cmpd="sng" w="57150">
            <a:solidFill>
              <a:schemeClr val="dk1"/>
            </a:solidFill>
            <a:prstDash val="solid"/>
            <a:miter lim="800000"/>
            <a:headEnd len="sm" w="sm" type="none"/>
            <a:tailEnd len="med" w="med" type="triangle"/>
          </a:ln>
        </p:spPr>
      </p:cxnSp>
      <p:sp>
        <p:nvSpPr>
          <p:cNvPr id="1765" name="Google Shape;1765;p104"/>
          <p:cNvSpPr/>
          <p:nvPr/>
        </p:nvSpPr>
        <p:spPr>
          <a:xfrm>
            <a:off x="8590386" y="1521188"/>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2-1-1</a:t>
            </a:r>
            <a:endParaRPr sz="2400">
              <a:solidFill>
                <a:schemeClr val="dk1"/>
              </a:solidFill>
              <a:latin typeface="Calibri"/>
              <a:ea typeface="Calibri"/>
              <a:cs typeface="Calibri"/>
              <a:sym typeface="Calibri"/>
            </a:endParaRPr>
          </a:p>
        </p:txBody>
      </p:sp>
      <p:pic>
        <p:nvPicPr>
          <p:cNvPr id="1766" name="Google Shape;1766;p104"/>
          <p:cNvPicPr preferRelativeResize="0"/>
          <p:nvPr/>
        </p:nvPicPr>
        <p:blipFill rotWithShape="1">
          <a:blip r:embed="rId3">
            <a:alphaModFix/>
          </a:blip>
          <a:srcRect b="0" l="0" r="0" t="0"/>
          <a:stretch/>
        </p:blipFill>
        <p:spPr>
          <a:xfrm>
            <a:off x="7100221" y="3244190"/>
            <a:ext cx="1052967" cy="1052968"/>
          </a:xfrm>
          <a:prstGeom prst="rect">
            <a:avLst/>
          </a:prstGeom>
          <a:noFill/>
          <a:ln>
            <a:noFill/>
          </a:ln>
        </p:spPr>
      </p:pic>
      <p:cxnSp>
        <p:nvCxnSpPr>
          <p:cNvPr id="1767" name="Google Shape;1767;p104"/>
          <p:cNvCxnSpPr/>
          <p:nvPr/>
        </p:nvCxnSpPr>
        <p:spPr>
          <a:xfrm>
            <a:off x="6661346" y="3844671"/>
            <a:ext cx="442378" cy="0"/>
          </a:xfrm>
          <a:prstGeom prst="straightConnector1">
            <a:avLst/>
          </a:prstGeom>
          <a:noFill/>
          <a:ln cap="flat" cmpd="sng" w="57150">
            <a:solidFill>
              <a:schemeClr val="dk1"/>
            </a:solidFill>
            <a:prstDash val="solid"/>
            <a:miter lim="800000"/>
            <a:headEnd len="sm" w="sm" type="none"/>
            <a:tailEnd len="med" w="med" type="triangle"/>
          </a:ln>
        </p:spPr>
      </p:cxnSp>
      <p:pic>
        <p:nvPicPr>
          <p:cNvPr id="1768" name="Google Shape;1768;p104"/>
          <p:cNvPicPr preferRelativeResize="0"/>
          <p:nvPr/>
        </p:nvPicPr>
        <p:blipFill rotWithShape="1">
          <a:blip r:embed="rId3">
            <a:alphaModFix/>
          </a:blip>
          <a:srcRect b="0" l="0" r="0" t="0"/>
          <a:stretch/>
        </p:blipFill>
        <p:spPr>
          <a:xfrm>
            <a:off x="7100222" y="4730418"/>
            <a:ext cx="1052967" cy="1052968"/>
          </a:xfrm>
          <a:prstGeom prst="rect">
            <a:avLst/>
          </a:prstGeom>
          <a:noFill/>
          <a:ln>
            <a:noFill/>
          </a:ln>
        </p:spPr>
      </p:pic>
      <p:cxnSp>
        <p:nvCxnSpPr>
          <p:cNvPr id="1769" name="Google Shape;1769;p104"/>
          <p:cNvCxnSpPr/>
          <p:nvPr/>
        </p:nvCxnSpPr>
        <p:spPr>
          <a:xfrm>
            <a:off x="6680802" y="5330899"/>
            <a:ext cx="442378" cy="0"/>
          </a:xfrm>
          <a:prstGeom prst="straightConnector1">
            <a:avLst/>
          </a:prstGeom>
          <a:noFill/>
          <a:ln cap="flat" cmpd="sng" w="57150">
            <a:solidFill>
              <a:schemeClr val="dk1"/>
            </a:solidFill>
            <a:prstDash val="solid"/>
            <a:miter lim="800000"/>
            <a:headEnd len="sm" w="sm" type="none"/>
            <a:tailEnd len="med" w="med" type="triangle"/>
          </a:ln>
        </p:spPr>
      </p:cxnSp>
      <p:sp>
        <p:nvSpPr>
          <p:cNvPr id="1770" name="Google Shape;1770;p104"/>
          <p:cNvSpPr/>
          <p:nvPr/>
        </p:nvSpPr>
        <p:spPr>
          <a:xfrm>
            <a:off x="8590386" y="2633486"/>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2-1-2</a:t>
            </a:r>
            <a:endParaRPr sz="2400">
              <a:solidFill>
                <a:schemeClr val="dk1"/>
              </a:solidFill>
              <a:latin typeface="Calibri"/>
              <a:ea typeface="Calibri"/>
              <a:cs typeface="Calibri"/>
              <a:sym typeface="Calibri"/>
            </a:endParaRPr>
          </a:p>
        </p:txBody>
      </p:sp>
      <p:sp>
        <p:nvSpPr>
          <p:cNvPr id="1771" name="Google Shape;1771;p104"/>
          <p:cNvSpPr/>
          <p:nvPr/>
        </p:nvSpPr>
        <p:spPr>
          <a:xfrm>
            <a:off x="10316908" y="1521188"/>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2-1-1</a:t>
            </a:r>
            <a:endParaRPr sz="2400">
              <a:solidFill>
                <a:schemeClr val="dk1"/>
              </a:solidFill>
              <a:latin typeface="Calibri"/>
              <a:ea typeface="Calibri"/>
              <a:cs typeface="Calibri"/>
              <a:sym typeface="Calibri"/>
            </a:endParaRPr>
          </a:p>
        </p:txBody>
      </p:sp>
      <p:sp>
        <p:nvSpPr>
          <p:cNvPr id="1772" name="Google Shape;1772;p104"/>
          <p:cNvSpPr/>
          <p:nvPr/>
        </p:nvSpPr>
        <p:spPr>
          <a:xfrm>
            <a:off x="10316908" y="2633486"/>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2-1-2</a:t>
            </a:r>
            <a:endParaRPr sz="2400">
              <a:solidFill>
                <a:schemeClr val="dk1"/>
              </a:solidFill>
              <a:latin typeface="Calibri"/>
              <a:ea typeface="Calibri"/>
              <a:cs typeface="Calibri"/>
              <a:sym typeface="Calibri"/>
            </a:endParaRPr>
          </a:p>
        </p:txBody>
      </p:sp>
      <p:sp>
        <p:nvSpPr>
          <p:cNvPr id="1773" name="Google Shape;1773;p104"/>
          <p:cNvSpPr/>
          <p:nvPr/>
        </p:nvSpPr>
        <p:spPr>
          <a:xfrm>
            <a:off x="8628486" y="3648102"/>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2-2-1</a:t>
            </a:r>
            <a:endParaRPr sz="2400">
              <a:solidFill>
                <a:schemeClr val="dk1"/>
              </a:solidFill>
              <a:latin typeface="Calibri"/>
              <a:ea typeface="Calibri"/>
              <a:cs typeface="Calibri"/>
              <a:sym typeface="Calibri"/>
            </a:endParaRPr>
          </a:p>
        </p:txBody>
      </p:sp>
      <p:sp>
        <p:nvSpPr>
          <p:cNvPr id="1774" name="Google Shape;1774;p104"/>
          <p:cNvSpPr/>
          <p:nvPr/>
        </p:nvSpPr>
        <p:spPr>
          <a:xfrm>
            <a:off x="10355008" y="3648102"/>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2-2-1</a:t>
            </a:r>
            <a:endParaRPr sz="2400">
              <a:solidFill>
                <a:schemeClr val="dk1"/>
              </a:solidFill>
              <a:latin typeface="Calibri"/>
              <a:ea typeface="Calibri"/>
              <a:cs typeface="Calibri"/>
              <a:sym typeface="Calibri"/>
            </a:endParaRPr>
          </a:p>
        </p:txBody>
      </p:sp>
      <p:sp>
        <p:nvSpPr>
          <p:cNvPr id="1775" name="Google Shape;1775;p104"/>
          <p:cNvSpPr/>
          <p:nvPr/>
        </p:nvSpPr>
        <p:spPr>
          <a:xfrm>
            <a:off x="8590386" y="4692501"/>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2-3-1</a:t>
            </a:r>
            <a:endParaRPr sz="2400">
              <a:solidFill>
                <a:schemeClr val="dk1"/>
              </a:solidFill>
              <a:latin typeface="Calibri"/>
              <a:ea typeface="Calibri"/>
              <a:cs typeface="Calibri"/>
              <a:sym typeface="Calibri"/>
            </a:endParaRPr>
          </a:p>
        </p:txBody>
      </p:sp>
      <p:sp>
        <p:nvSpPr>
          <p:cNvPr id="1776" name="Google Shape;1776;p104"/>
          <p:cNvSpPr/>
          <p:nvPr/>
        </p:nvSpPr>
        <p:spPr>
          <a:xfrm>
            <a:off x="8590386" y="5747649"/>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2-3-2</a:t>
            </a:r>
            <a:endParaRPr sz="2400">
              <a:solidFill>
                <a:schemeClr val="dk1"/>
              </a:solidFill>
              <a:latin typeface="Calibri"/>
              <a:ea typeface="Calibri"/>
              <a:cs typeface="Calibri"/>
              <a:sym typeface="Calibri"/>
            </a:endParaRPr>
          </a:p>
        </p:txBody>
      </p:sp>
      <p:sp>
        <p:nvSpPr>
          <p:cNvPr id="1777" name="Google Shape;1777;p104"/>
          <p:cNvSpPr/>
          <p:nvPr/>
        </p:nvSpPr>
        <p:spPr>
          <a:xfrm>
            <a:off x="10316908" y="4692501"/>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2-3-1</a:t>
            </a:r>
            <a:endParaRPr sz="2400">
              <a:solidFill>
                <a:schemeClr val="dk1"/>
              </a:solidFill>
              <a:latin typeface="Calibri"/>
              <a:ea typeface="Calibri"/>
              <a:cs typeface="Calibri"/>
              <a:sym typeface="Calibri"/>
            </a:endParaRPr>
          </a:p>
        </p:txBody>
      </p:sp>
      <p:sp>
        <p:nvSpPr>
          <p:cNvPr id="1778" name="Google Shape;1778;p104"/>
          <p:cNvSpPr/>
          <p:nvPr/>
        </p:nvSpPr>
        <p:spPr>
          <a:xfrm>
            <a:off x="10316908" y="5747649"/>
            <a:ext cx="1586161"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2-3-2</a:t>
            </a:r>
            <a:endParaRPr sz="2400">
              <a:solidFill>
                <a:schemeClr val="dk1"/>
              </a:solidFill>
              <a:latin typeface="Calibri"/>
              <a:ea typeface="Calibri"/>
              <a:cs typeface="Calibri"/>
              <a:sym typeface="Calibri"/>
            </a:endParaRPr>
          </a:p>
        </p:txBody>
      </p:sp>
      <p:cxnSp>
        <p:nvCxnSpPr>
          <p:cNvPr id="1779" name="Google Shape;1779;p104"/>
          <p:cNvCxnSpPr/>
          <p:nvPr/>
        </p:nvCxnSpPr>
        <p:spPr>
          <a:xfrm flipH="1" rot="10800000">
            <a:off x="8207925" y="1701188"/>
            <a:ext cx="344361" cy="565574"/>
          </a:xfrm>
          <a:prstGeom prst="straightConnector1">
            <a:avLst/>
          </a:prstGeom>
          <a:noFill/>
          <a:ln cap="flat" cmpd="sng" w="57150">
            <a:solidFill>
              <a:schemeClr val="dk1"/>
            </a:solidFill>
            <a:prstDash val="solid"/>
            <a:miter lim="800000"/>
            <a:headEnd len="sm" w="sm" type="none"/>
            <a:tailEnd len="med" w="med" type="triangle"/>
          </a:ln>
        </p:spPr>
      </p:cxnSp>
      <p:cxnSp>
        <p:nvCxnSpPr>
          <p:cNvPr id="1780" name="Google Shape;1780;p104"/>
          <p:cNvCxnSpPr/>
          <p:nvPr/>
        </p:nvCxnSpPr>
        <p:spPr>
          <a:xfrm>
            <a:off x="8232833" y="2314448"/>
            <a:ext cx="344361" cy="565574"/>
          </a:xfrm>
          <a:prstGeom prst="straightConnector1">
            <a:avLst/>
          </a:prstGeom>
          <a:noFill/>
          <a:ln cap="flat" cmpd="sng" w="57150">
            <a:solidFill>
              <a:schemeClr val="dk1"/>
            </a:solidFill>
            <a:prstDash val="solid"/>
            <a:miter lim="800000"/>
            <a:headEnd len="sm" w="sm" type="none"/>
            <a:tailEnd len="med" w="med" type="triangle"/>
          </a:ln>
        </p:spPr>
      </p:cxnSp>
      <p:cxnSp>
        <p:nvCxnSpPr>
          <p:cNvPr id="1781" name="Google Shape;1781;p104"/>
          <p:cNvCxnSpPr/>
          <p:nvPr/>
        </p:nvCxnSpPr>
        <p:spPr>
          <a:xfrm flipH="1" rot="10800000">
            <a:off x="8183017" y="4794452"/>
            <a:ext cx="344361" cy="565574"/>
          </a:xfrm>
          <a:prstGeom prst="straightConnector1">
            <a:avLst/>
          </a:prstGeom>
          <a:noFill/>
          <a:ln cap="flat" cmpd="sng" w="57150">
            <a:solidFill>
              <a:schemeClr val="dk1"/>
            </a:solidFill>
            <a:prstDash val="solid"/>
            <a:miter lim="800000"/>
            <a:headEnd len="sm" w="sm" type="none"/>
            <a:tailEnd len="med" w="med" type="triangle"/>
          </a:ln>
        </p:spPr>
      </p:cxnSp>
      <p:cxnSp>
        <p:nvCxnSpPr>
          <p:cNvPr id="1782" name="Google Shape;1782;p104"/>
          <p:cNvCxnSpPr/>
          <p:nvPr/>
        </p:nvCxnSpPr>
        <p:spPr>
          <a:xfrm>
            <a:off x="8207925" y="5407712"/>
            <a:ext cx="344361" cy="565574"/>
          </a:xfrm>
          <a:prstGeom prst="straightConnector1">
            <a:avLst/>
          </a:prstGeom>
          <a:noFill/>
          <a:ln cap="flat" cmpd="sng" w="57150">
            <a:solidFill>
              <a:schemeClr val="dk1"/>
            </a:solidFill>
            <a:prstDash val="solid"/>
            <a:miter lim="800000"/>
            <a:headEnd len="sm" w="sm" type="none"/>
            <a:tailEnd len="med" w="med" type="triangle"/>
          </a:ln>
        </p:spPr>
      </p:cxnSp>
      <p:cxnSp>
        <p:nvCxnSpPr>
          <p:cNvPr id="1783" name="Google Shape;1783;p104"/>
          <p:cNvCxnSpPr/>
          <p:nvPr/>
        </p:nvCxnSpPr>
        <p:spPr>
          <a:xfrm>
            <a:off x="8148008" y="3825610"/>
            <a:ext cx="442378" cy="0"/>
          </a:xfrm>
          <a:prstGeom prst="straightConnector1">
            <a:avLst/>
          </a:prstGeom>
          <a:noFill/>
          <a:ln cap="flat" cmpd="sng" w="57150">
            <a:solidFill>
              <a:schemeClr val="dk1"/>
            </a:solidFill>
            <a:prstDash val="solid"/>
            <a:miter lim="800000"/>
            <a:headEnd len="sm" w="sm" type="none"/>
            <a:tailEnd len="med" w="med" type="triangle"/>
          </a:ln>
        </p:spPr>
      </p:cxnSp>
      <p:pic>
        <p:nvPicPr>
          <p:cNvPr id="1784" name="Google Shape;1784;p104"/>
          <p:cNvPicPr preferRelativeResize="0"/>
          <p:nvPr/>
        </p:nvPicPr>
        <p:blipFill rotWithShape="1">
          <a:blip r:embed="rId4">
            <a:alphaModFix/>
          </a:blip>
          <a:srcRect b="0" l="0" r="0" t="0"/>
          <a:stretch/>
        </p:blipFill>
        <p:spPr>
          <a:xfrm>
            <a:off x="11121419" y="4176121"/>
            <a:ext cx="743550" cy="743550"/>
          </a:xfrm>
          <a:prstGeom prst="rect">
            <a:avLst/>
          </a:prstGeom>
          <a:noFill/>
          <a:ln>
            <a:noFill/>
          </a:ln>
        </p:spPr>
      </p:pic>
      <p:pic>
        <p:nvPicPr>
          <p:cNvPr id="1785" name="Google Shape;1785;p104"/>
          <p:cNvPicPr preferRelativeResize="0"/>
          <p:nvPr/>
        </p:nvPicPr>
        <p:blipFill rotWithShape="1">
          <a:blip r:embed="rId5">
            <a:alphaModFix/>
          </a:blip>
          <a:srcRect b="0" l="0" r="0" t="0"/>
          <a:stretch/>
        </p:blipFill>
        <p:spPr>
          <a:xfrm>
            <a:off x="4673796" y="4491442"/>
            <a:ext cx="719546" cy="719546"/>
          </a:xfrm>
          <a:prstGeom prst="rect">
            <a:avLst/>
          </a:prstGeom>
          <a:noFill/>
          <a:ln>
            <a:noFill/>
          </a:ln>
        </p:spPr>
      </p:pic>
      <p:sp>
        <p:nvSpPr>
          <p:cNvPr id="1786" name="Google Shape;1786;p104"/>
          <p:cNvSpPr txBox="1"/>
          <p:nvPr/>
        </p:nvSpPr>
        <p:spPr>
          <a:xfrm>
            <a:off x="609600" y="132920"/>
            <a:ext cx="550637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0000"/>
                </a:solidFill>
                <a:latin typeface="Microsoft JhengHei"/>
                <a:ea typeface="Microsoft JhengHei"/>
                <a:cs typeface="Microsoft JhengHei"/>
                <a:sym typeface="Microsoft JhengHei"/>
              </a:rPr>
              <a:t>缺點：有些動作無法回溯</a:t>
            </a:r>
            <a:endParaRPr/>
          </a:p>
        </p:txBody>
      </p:sp>
      <p:sp>
        <p:nvSpPr>
          <p:cNvPr id="1787" name="Google Shape;1787;p104"/>
          <p:cNvSpPr txBox="1"/>
          <p:nvPr/>
        </p:nvSpPr>
        <p:spPr>
          <a:xfrm>
            <a:off x="3608544" y="1748515"/>
            <a:ext cx="15861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Microsoft JhengHei"/>
                <a:ea typeface="Microsoft JhengHei"/>
                <a:cs typeface="Microsoft JhengHei"/>
                <a:sym typeface="Microsoft JhengHei"/>
              </a:rPr>
              <a:t>訂披薩</a:t>
            </a:r>
            <a:endParaRPr/>
          </a:p>
        </p:txBody>
      </p:sp>
      <p:sp>
        <p:nvSpPr>
          <p:cNvPr id="1788" name="Google Shape;1788;p104"/>
          <p:cNvSpPr txBox="1"/>
          <p:nvPr/>
        </p:nvSpPr>
        <p:spPr>
          <a:xfrm>
            <a:off x="3679310" y="5631315"/>
            <a:ext cx="158616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Microsoft JhengHei"/>
                <a:ea typeface="Microsoft JhengHei"/>
                <a:cs typeface="Microsoft JhengHei"/>
                <a:sym typeface="Microsoft JhengHei"/>
              </a:rPr>
              <a:t>訂便當</a:t>
            </a:r>
            <a:endParaRPr/>
          </a:p>
        </p:txBody>
      </p:sp>
      <p:pic>
        <p:nvPicPr>
          <p:cNvPr id="1789" name="Google Shape;1789;p104"/>
          <p:cNvPicPr preferRelativeResize="0"/>
          <p:nvPr/>
        </p:nvPicPr>
        <p:blipFill rotWithShape="1">
          <a:blip r:embed="rId6">
            <a:alphaModFix/>
          </a:blip>
          <a:srcRect b="0" l="0" r="0" t="0"/>
          <a:stretch/>
        </p:blipFill>
        <p:spPr>
          <a:xfrm>
            <a:off x="5400823" y="849963"/>
            <a:ext cx="1219200" cy="1219200"/>
          </a:xfrm>
          <a:prstGeom prst="rect">
            <a:avLst/>
          </a:prstGeom>
          <a:noFill/>
          <a:ln>
            <a:noFill/>
          </a:ln>
        </p:spPr>
      </p:pic>
      <p:sp>
        <p:nvSpPr>
          <p:cNvPr id="1790" name="Google Shape;1790;p104"/>
          <p:cNvSpPr/>
          <p:nvPr/>
        </p:nvSpPr>
        <p:spPr>
          <a:xfrm>
            <a:off x="1757714" y="921975"/>
            <a:ext cx="2931000" cy="697827"/>
          </a:xfrm>
          <a:prstGeom prst="wedgeRoundRectCallout">
            <a:avLst>
              <a:gd fmla="val 70244" name="adj1"/>
              <a:gd fmla="val 49530"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訂都訂了誰管你啊</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pic>
        <p:nvPicPr>
          <p:cNvPr id="1795" name="Google Shape;1795;p105"/>
          <p:cNvPicPr preferRelativeResize="0"/>
          <p:nvPr/>
        </p:nvPicPr>
        <p:blipFill rotWithShape="1">
          <a:blip r:embed="rId3">
            <a:alphaModFix/>
          </a:blip>
          <a:srcRect b="0" l="0" r="0" t="0"/>
          <a:stretch/>
        </p:blipFill>
        <p:spPr>
          <a:xfrm>
            <a:off x="1729355" y="3302555"/>
            <a:ext cx="1052967" cy="1052968"/>
          </a:xfrm>
          <a:prstGeom prst="rect">
            <a:avLst/>
          </a:prstGeom>
          <a:noFill/>
          <a:ln>
            <a:noFill/>
          </a:ln>
        </p:spPr>
      </p:pic>
      <p:sp>
        <p:nvSpPr>
          <p:cNvPr id="1796" name="Google Shape;1796;p105"/>
          <p:cNvSpPr/>
          <p:nvPr/>
        </p:nvSpPr>
        <p:spPr>
          <a:xfrm>
            <a:off x="2798344" y="99651"/>
            <a:ext cx="9295225" cy="6492875"/>
          </a:xfrm>
          <a:prstGeom prst="wedgeRectCallout">
            <a:avLst>
              <a:gd fmla="val -55615" name="adj1"/>
              <a:gd fmla="val 8974" name="adj2"/>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7" name="Google Shape;1797;p105"/>
          <p:cNvSpPr/>
          <p:nvPr/>
        </p:nvSpPr>
        <p:spPr>
          <a:xfrm>
            <a:off x="0" y="3668089"/>
            <a:ext cx="12192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cxnSp>
        <p:nvCxnSpPr>
          <p:cNvPr id="1798" name="Google Shape;1798;p105"/>
          <p:cNvCxnSpPr/>
          <p:nvPr/>
        </p:nvCxnSpPr>
        <p:spPr>
          <a:xfrm>
            <a:off x="1270955" y="3870849"/>
            <a:ext cx="442378" cy="0"/>
          </a:xfrm>
          <a:prstGeom prst="straightConnector1">
            <a:avLst/>
          </a:prstGeom>
          <a:noFill/>
          <a:ln cap="flat" cmpd="sng" w="57150">
            <a:solidFill>
              <a:schemeClr val="dk1"/>
            </a:solidFill>
            <a:prstDash val="solid"/>
            <a:miter lim="800000"/>
            <a:headEnd len="sm" w="sm" type="none"/>
            <a:tailEnd len="med" w="med" type="triangle"/>
          </a:ln>
        </p:spPr>
      </p:cxnSp>
      <p:grpSp>
        <p:nvGrpSpPr>
          <p:cNvPr id="1799" name="Google Shape;1799;p105"/>
          <p:cNvGrpSpPr/>
          <p:nvPr/>
        </p:nvGrpSpPr>
        <p:grpSpPr>
          <a:xfrm>
            <a:off x="2932222" y="672415"/>
            <a:ext cx="9335696" cy="5516844"/>
            <a:chOff x="2932222" y="672415"/>
            <a:chExt cx="9335696" cy="5516844"/>
          </a:xfrm>
        </p:grpSpPr>
        <p:sp>
          <p:nvSpPr>
            <p:cNvPr id="1800" name="Google Shape;1800;p105"/>
            <p:cNvSpPr/>
            <p:nvPr/>
          </p:nvSpPr>
          <p:spPr>
            <a:xfrm>
              <a:off x="4784210" y="2262986"/>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1-1</a:t>
              </a:r>
              <a:endParaRPr sz="2400">
                <a:solidFill>
                  <a:schemeClr val="dk1"/>
                </a:solidFill>
                <a:latin typeface="Calibri"/>
                <a:ea typeface="Calibri"/>
                <a:cs typeface="Calibri"/>
                <a:sym typeface="Calibri"/>
              </a:endParaRPr>
            </a:p>
          </p:txBody>
        </p:sp>
        <p:cxnSp>
          <p:nvCxnSpPr>
            <p:cNvPr id="1801" name="Google Shape;1801;p105"/>
            <p:cNvCxnSpPr/>
            <p:nvPr/>
          </p:nvCxnSpPr>
          <p:spPr>
            <a:xfrm flipH="1" rot="10800000">
              <a:off x="3938058" y="2442986"/>
              <a:ext cx="743550" cy="1427863"/>
            </a:xfrm>
            <a:prstGeom prst="straightConnector1">
              <a:avLst/>
            </a:prstGeom>
            <a:noFill/>
            <a:ln cap="flat" cmpd="sng" w="57150">
              <a:solidFill>
                <a:schemeClr val="dk1"/>
              </a:solidFill>
              <a:prstDash val="solid"/>
              <a:miter lim="800000"/>
              <a:headEnd len="sm" w="sm" type="none"/>
              <a:tailEnd len="med" w="med" type="triangle"/>
            </a:ln>
          </p:spPr>
        </p:cxnSp>
        <p:sp>
          <p:nvSpPr>
            <p:cNvPr id="1802" name="Google Shape;1802;p105"/>
            <p:cNvSpPr/>
            <p:nvPr/>
          </p:nvSpPr>
          <p:spPr>
            <a:xfrm>
              <a:off x="4784210" y="5142602"/>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1-2</a:t>
              </a:r>
              <a:endParaRPr sz="2400">
                <a:solidFill>
                  <a:schemeClr val="dk1"/>
                </a:solidFill>
                <a:latin typeface="Calibri"/>
                <a:ea typeface="Calibri"/>
                <a:cs typeface="Calibri"/>
                <a:sym typeface="Calibri"/>
              </a:endParaRPr>
            </a:p>
          </p:txBody>
        </p:sp>
        <p:cxnSp>
          <p:nvCxnSpPr>
            <p:cNvPr id="1803" name="Google Shape;1803;p105"/>
            <p:cNvCxnSpPr/>
            <p:nvPr/>
          </p:nvCxnSpPr>
          <p:spPr>
            <a:xfrm>
              <a:off x="3938058" y="3829039"/>
              <a:ext cx="743550" cy="1427863"/>
            </a:xfrm>
            <a:prstGeom prst="straightConnector1">
              <a:avLst/>
            </a:prstGeom>
            <a:noFill/>
            <a:ln cap="flat" cmpd="sng" w="57150">
              <a:solidFill>
                <a:schemeClr val="dk1"/>
              </a:solidFill>
              <a:prstDash val="solid"/>
              <a:miter lim="800000"/>
              <a:headEnd len="sm" w="sm" type="none"/>
              <a:tailEnd len="med" w="med" type="triangle"/>
            </a:ln>
          </p:spPr>
        </p:cxnSp>
        <p:sp>
          <p:nvSpPr>
            <p:cNvPr id="1804" name="Google Shape;1804;p105"/>
            <p:cNvSpPr/>
            <p:nvPr/>
          </p:nvSpPr>
          <p:spPr>
            <a:xfrm>
              <a:off x="6398358" y="2262986"/>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2-1</a:t>
              </a:r>
              <a:endParaRPr sz="2400">
                <a:solidFill>
                  <a:schemeClr val="dk1"/>
                </a:solidFill>
                <a:latin typeface="Calibri"/>
                <a:ea typeface="Calibri"/>
                <a:cs typeface="Calibri"/>
                <a:sym typeface="Calibri"/>
              </a:endParaRPr>
            </a:p>
          </p:txBody>
        </p:sp>
        <p:sp>
          <p:nvSpPr>
            <p:cNvPr id="1805" name="Google Shape;1805;p105"/>
            <p:cNvSpPr/>
            <p:nvPr/>
          </p:nvSpPr>
          <p:spPr>
            <a:xfrm>
              <a:off x="6406090" y="5142602"/>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2-2</a:t>
              </a:r>
              <a:endParaRPr sz="2400">
                <a:solidFill>
                  <a:schemeClr val="dk1"/>
                </a:solidFill>
                <a:latin typeface="Calibri"/>
                <a:ea typeface="Calibri"/>
                <a:cs typeface="Calibri"/>
                <a:sym typeface="Calibri"/>
              </a:endParaRPr>
            </a:p>
          </p:txBody>
        </p:sp>
        <p:pic>
          <p:nvPicPr>
            <p:cNvPr id="1806" name="Google Shape;1806;p105"/>
            <p:cNvPicPr preferRelativeResize="0"/>
            <p:nvPr/>
          </p:nvPicPr>
          <p:blipFill rotWithShape="1">
            <a:blip r:embed="rId3">
              <a:alphaModFix/>
            </a:blip>
            <a:srcRect b="0" l="0" r="0" t="0"/>
            <a:stretch/>
          </p:blipFill>
          <p:spPr>
            <a:xfrm>
              <a:off x="6852025" y="1099936"/>
              <a:ext cx="1052967" cy="1052968"/>
            </a:xfrm>
            <a:prstGeom prst="rect">
              <a:avLst/>
            </a:prstGeom>
            <a:noFill/>
            <a:ln>
              <a:noFill/>
            </a:ln>
          </p:spPr>
        </p:pic>
        <p:pic>
          <p:nvPicPr>
            <p:cNvPr id="1807" name="Google Shape;1807;p105"/>
            <p:cNvPicPr preferRelativeResize="0"/>
            <p:nvPr/>
          </p:nvPicPr>
          <p:blipFill rotWithShape="1">
            <a:blip r:embed="rId3">
              <a:alphaModFix/>
            </a:blip>
            <a:srcRect b="0" l="0" r="0" t="0"/>
            <a:stretch/>
          </p:blipFill>
          <p:spPr>
            <a:xfrm>
              <a:off x="8205122" y="4730418"/>
              <a:ext cx="1052967" cy="1052968"/>
            </a:xfrm>
            <a:prstGeom prst="rect">
              <a:avLst/>
            </a:prstGeom>
            <a:noFill/>
            <a:ln>
              <a:noFill/>
            </a:ln>
          </p:spPr>
        </p:pic>
        <p:cxnSp>
          <p:nvCxnSpPr>
            <p:cNvPr id="1808" name="Google Shape;1808;p105"/>
            <p:cNvCxnSpPr/>
            <p:nvPr/>
          </p:nvCxnSpPr>
          <p:spPr>
            <a:xfrm>
              <a:off x="7785702" y="5330899"/>
              <a:ext cx="442378" cy="0"/>
            </a:xfrm>
            <a:prstGeom prst="straightConnector1">
              <a:avLst/>
            </a:prstGeom>
            <a:noFill/>
            <a:ln cap="flat" cmpd="sng" w="57150">
              <a:solidFill>
                <a:schemeClr val="dk1"/>
              </a:solidFill>
              <a:prstDash val="solid"/>
              <a:miter lim="800000"/>
              <a:headEnd len="sm" w="sm" type="none"/>
              <a:tailEnd len="med" w="med" type="triangle"/>
            </a:ln>
          </p:spPr>
        </p:cxnSp>
        <p:sp>
          <p:nvSpPr>
            <p:cNvPr id="1809" name="Google Shape;1809;p105"/>
            <p:cNvSpPr/>
            <p:nvPr/>
          </p:nvSpPr>
          <p:spPr>
            <a:xfrm>
              <a:off x="9695286" y="4692501"/>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2-2-1</a:t>
              </a:r>
              <a:endParaRPr sz="2400">
                <a:solidFill>
                  <a:schemeClr val="dk1"/>
                </a:solidFill>
                <a:latin typeface="Calibri"/>
                <a:ea typeface="Calibri"/>
                <a:cs typeface="Calibri"/>
                <a:sym typeface="Calibri"/>
              </a:endParaRPr>
            </a:p>
          </p:txBody>
        </p:sp>
        <p:sp>
          <p:nvSpPr>
            <p:cNvPr id="1810" name="Google Shape;1810;p105"/>
            <p:cNvSpPr/>
            <p:nvPr/>
          </p:nvSpPr>
          <p:spPr>
            <a:xfrm>
              <a:off x="9695286" y="5747649"/>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2-2-2</a:t>
              </a:r>
              <a:endParaRPr sz="2400">
                <a:solidFill>
                  <a:schemeClr val="dk1"/>
                </a:solidFill>
                <a:latin typeface="Calibri"/>
                <a:ea typeface="Calibri"/>
                <a:cs typeface="Calibri"/>
                <a:sym typeface="Calibri"/>
              </a:endParaRPr>
            </a:p>
          </p:txBody>
        </p:sp>
        <p:cxnSp>
          <p:nvCxnSpPr>
            <p:cNvPr id="1811" name="Google Shape;1811;p105"/>
            <p:cNvCxnSpPr/>
            <p:nvPr/>
          </p:nvCxnSpPr>
          <p:spPr>
            <a:xfrm flipH="1" rot="10800000">
              <a:off x="9287917" y="4794452"/>
              <a:ext cx="344361" cy="565574"/>
            </a:xfrm>
            <a:prstGeom prst="straightConnector1">
              <a:avLst/>
            </a:prstGeom>
            <a:noFill/>
            <a:ln cap="flat" cmpd="sng" w="57150">
              <a:solidFill>
                <a:schemeClr val="dk1"/>
              </a:solidFill>
              <a:prstDash val="solid"/>
              <a:miter lim="800000"/>
              <a:headEnd len="sm" w="sm" type="none"/>
              <a:tailEnd len="med" w="med" type="triangle"/>
            </a:ln>
          </p:spPr>
        </p:cxnSp>
        <p:cxnSp>
          <p:nvCxnSpPr>
            <p:cNvPr id="1812" name="Google Shape;1812;p105"/>
            <p:cNvCxnSpPr/>
            <p:nvPr/>
          </p:nvCxnSpPr>
          <p:spPr>
            <a:xfrm>
              <a:off x="9312825" y="5407712"/>
              <a:ext cx="344361" cy="565574"/>
            </a:xfrm>
            <a:prstGeom prst="straightConnector1">
              <a:avLst/>
            </a:prstGeom>
            <a:noFill/>
            <a:ln cap="flat" cmpd="sng" w="57150">
              <a:solidFill>
                <a:schemeClr val="dk1"/>
              </a:solidFill>
              <a:prstDash val="solid"/>
              <a:miter lim="800000"/>
              <a:headEnd len="sm" w="sm" type="none"/>
              <a:tailEnd len="med" w="med" type="triangle"/>
            </a:ln>
          </p:spPr>
        </p:cxnSp>
        <p:pic>
          <p:nvPicPr>
            <p:cNvPr id="1813" name="Google Shape;1813;p105"/>
            <p:cNvPicPr preferRelativeResize="0"/>
            <p:nvPr/>
          </p:nvPicPr>
          <p:blipFill rotWithShape="1">
            <a:blip r:embed="rId4">
              <a:alphaModFix/>
            </a:blip>
            <a:srcRect b="0" l="0" r="0" t="0"/>
            <a:stretch/>
          </p:blipFill>
          <p:spPr>
            <a:xfrm>
              <a:off x="7705468" y="2050343"/>
              <a:ext cx="766916" cy="766916"/>
            </a:xfrm>
            <a:prstGeom prst="rect">
              <a:avLst/>
            </a:prstGeom>
            <a:noFill/>
            <a:ln>
              <a:noFill/>
            </a:ln>
          </p:spPr>
        </p:pic>
        <p:sp>
          <p:nvSpPr>
            <p:cNvPr id="1814" name="Google Shape;1814;p105"/>
            <p:cNvSpPr/>
            <p:nvPr/>
          </p:nvSpPr>
          <p:spPr>
            <a:xfrm>
              <a:off x="4847998" y="672415"/>
              <a:ext cx="1917891" cy="697827"/>
            </a:xfrm>
            <a:prstGeom prst="wedgeRoundRectCallout">
              <a:avLst>
                <a:gd fmla="val -47023" name="adj1"/>
                <a:gd fmla="val 80004"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有機會嗎？</a:t>
              </a:r>
              <a:endParaRPr/>
            </a:p>
          </p:txBody>
        </p:sp>
        <p:sp>
          <p:nvSpPr>
            <p:cNvPr id="1815" name="Google Shape;1815;p105"/>
            <p:cNvSpPr/>
            <p:nvPr/>
          </p:nvSpPr>
          <p:spPr>
            <a:xfrm>
              <a:off x="7947626" y="707667"/>
              <a:ext cx="1340292" cy="697827"/>
            </a:xfrm>
            <a:prstGeom prst="wedgeRoundRectCallout">
              <a:avLst>
                <a:gd fmla="val -47023" name="adj1"/>
                <a:gd fmla="val 80004"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沒有 ☹</a:t>
              </a:r>
              <a:endParaRPr sz="2400">
                <a:solidFill>
                  <a:schemeClr val="dk1"/>
                </a:solidFill>
                <a:latin typeface="Microsoft JhengHei"/>
                <a:ea typeface="Microsoft JhengHei"/>
                <a:cs typeface="Microsoft JhengHei"/>
                <a:sym typeface="Microsoft JhengHei"/>
              </a:endParaRPr>
            </a:p>
          </p:txBody>
        </p:sp>
        <p:pic>
          <p:nvPicPr>
            <p:cNvPr id="1816" name="Google Shape;1816;p105"/>
            <p:cNvPicPr preferRelativeResize="0"/>
            <p:nvPr/>
          </p:nvPicPr>
          <p:blipFill rotWithShape="1">
            <a:blip r:embed="rId3">
              <a:alphaModFix/>
            </a:blip>
            <a:srcRect b="0" l="0" r="0" t="0"/>
            <a:stretch/>
          </p:blipFill>
          <p:spPr>
            <a:xfrm>
              <a:off x="6972514" y="3938733"/>
              <a:ext cx="1052967" cy="1052968"/>
            </a:xfrm>
            <a:prstGeom prst="rect">
              <a:avLst/>
            </a:prstGeom>
            <a:noFill/>
            <a:ln>
              <a:noFill/>
            </a:ln>
          </p:spPr>
        </p:pic>
        <p:sp>
          <p:nvSpPr>
            <p:cNvPr id="1817" name="Google Shape;1817;p105"/>
            <p:cNvSpPr/>
            <p:nvPr/>
          </p:nvSpPr>
          <p:spPr>
            <a:xfrm>
              <a:off x="4968487" y="3511212"/>
              <a:ext cx="1917891" cy="697827"/>
            </a:xfrm>
            <a:prstGeom prst="wedgeRoundRectCallout">
              <a:avLst>
                <a:gd fmla="val -47023" name="adj1"/>
                <a:gd fmla="val 80004"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有機會嗎？</a:t>
              </a:r>
              <a:endParaRPr/>
            </a:p>
          </p:txBody>
        </p:sp>
        <p:sp>
          <p:nvSpPr>
            <p:cNvPr id="1818" name="Google Shape;1818;p105"/>
            <p:cNvSpPr/>
            <p:nvPr/>
          </p:nvSpPr>
          <p:spPr>
            <a:xfrm>
              <a:off x="8068115" y="3546464"/>
              <a:ext cx="1340292" cy="697827"/>
            </a:xfrm>
            <a:prstGeom prst="wedgeRoundRectCallout">
              <a:avLst>
                <a:gd fmla="val -47023" name="adj1"/>
                <a:gd fmla="val 80004" name="adj2"/>
                <a:gd fmla="val 16667" name="adj3"/>
              </a:avLst>
            </a:prstGeom>
            <a:no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icrosoft JhengHei"/>
                  <a:ea typeface="Microsoft JhengHei"/>
                  <a:cs typeface="Microsoft JhengHei"/>
                  <a:sym typeface="Microsoft JhengHei"/>
                </a:rPr>
                <a:t>有 ☺</a:t>
              </a:r>
              <a:endParaRPr sz="2400">
                <a:solidFill>
                  <a:schemeClr val="dk1"/>
                </a:solidFill>
                <a:latin typeface="Microsoft JhengHei"/>
                <a:ea typeface="Microsoft JhengHei"/>
                <a:cs typeface="Microsoft JhengHei"/>
                <a:sym typeface="Microsoft JhengHei"/>
              </a:endParaRPr>
            </a:p>
          </p:txBody>
        </p:sp>
        <p:sp>
          <p:nvSpPr>
            <p:cNvPr id="1819" name="Google Shape;1819;p105"/>
            <p:cNvSpPr txBox="1"/>
            <p:nvPr/>
          </p:nvSpPr>
          <p:spPr>
            <a:xfrm>
              <a:off x="8551179" y="2244437"/>
              <a:ext cx="324077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Microsoft JhengHei"/>
                  <a:ea typeface="Microsoft JhengHei"/>
                  <a:cs typeface="Microsoft JhengHei"/>
                  <a:sym typeface="Microsoft JhengHei"/>
                </a:rPr>
                <a:t>減少沒必要的搜尋</a:t>
              </a:r>
              <a:endParaRPr/>
            </a:p>
          </p:txBody>
        </p:sp>
        <p:pic>
          <p:nvPicPr>
            <p:cNvPr id="1820" name="Google Shape;1820;p105"/>
            <p:cNvPicPr preferRelativeResize="0"/>
            <p:nvPr/>
          </p:nvPicPr>
          <p:blipFill rotWithShape="1">
            <a:blip r:embed="rId3">
              <a:alphaModFix/>
            </a:blip>
            <a:srcRect b="0" l="0" r="0" t="0"/>
            <a:stretch/>
          </p:blipFill>
          <p:spPr>
            <a:xfrm>
              <a:off x="2932222" y="3288938"/>
              <a:ext cx="1052967" cy="1052968"/>
            </a:xfrm>
            <a:prstGeom prst="rect">
              <a:avLst/>
            </a:prstGeom>
            <a:noFill/>
            <a:ln>
              <a:noFill/>
            </a:ln>
          </p:spPr>
        </p:pic>
        <p:sp>
          <p:nvSpPr>
            <p:cNvPr id="1821" name="Google Shape;1821;p105"/>
            <p:cNvSpPr txBox="1"/>
            <p:nvPr/>
          </p:nvSpPr>
          <p:spPr>
            <a:xfrm>
              <a:off x="11429718" y="4524376"/>
              <a:ext cx="838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sp>
          <p:nvSpPr>
            <p:cNvPr id="1822" name="Google Shape;1822;p105"/>
            <p:cNvSpPr txBox="1"/>
            <p:nvPr/>
          </p:nvSpPr>
          <p:spPr>
            <a:xfrm>
              <a:off x="11419349" y="5666039"/>
              <a:ext cx="838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pic>
        <p:nvPicPr>
          <p:cNvPr id="1828" name="Google Shape;1828;p106"/>
          <p:cNvPicPr preferRelativeResize="0"/>
          <p:nvPr/>
        </p:nvPicPr>
        <p:blipFill rotWithShape="1">
          <a:blip r:embed="rId3">
            <a:alphaModFix/>
          </a:blip>
          <a:srcRect b="0" l="0" r="0" t="0"/>
          <a:stretch/>
        </p:blipFill>
        <p:spPr>
          <a:xfrm>
            <a:off x="1729355" y="3302555"/>
            <a:ext cx="1052967" cy="1052968"/>
          </a:xfrm>
          <a:prstGeom prst="rect">
            <a:avLst/>
          </a:prstGeom>
          <a:noFill/>
          <a:ln>
            <a:noFill/>
          </a:ln>
        </p:spPr>
      </p:pic>
      <p:sp>
        <p:nvSpPr>
          <p:cNvPr id="1829" name="Google Shape;1829;p106"/>
          <p:cNvSpPr/>
          <p:nvPr/>
        </p:nvSpPr>
        <p:spPr>
          <a:xfrm>
            <a:off x="2798344" y="99651"/>
            <a:ext cx="9295225" cy="6492875"/>
          </a:xfrm>
          <a:prstGeom prst="wedgeRectCallout">
            <a:avLst>
              <a:gd fmla="val -55615" name="adj1"/>
              <a:gd fmla="val 8974" name="adj2"/>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Google Shape;1830;p106"/>
          <p:cNvSpPr/>
          <p:nvPr/>
        </p:nvSpPr>
        <p:spPr>
          <a:xfrm>
            <a:off x="0" y="3668089"/>
            <a:ext cx="1219200"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1</a:t>
            </a:r>
            <a:endParaRPr sz="2400">
              <a:solidFill>
                <a:schemeClr val="dk1"/>
              </a:solidFill>
              <a:latin typeface="Calibri"/>
              <a:ea typeface="Calibri"/>
              <a:cs typeface="Calibri"/>
              <a:sym typeface="Calibri"/>
            </a:endParaRPr>
          </a:p>
        </p:txBody>
      </p:sp>
      <p:cxnSp>
        <p:nvCxnSpPr>
          <p:cNvPr id="1831" name="Google Shape;1831;p106"/>
          <p:cNvCxnSpPr/>
          <p:nvPr/>
        </p:nvCxnSpPr>
        <p:spPr>
          <a:xfrm>
            <a:off x="1270955" y="3870849"/>
            <a:ext cx="442378" cy="0"/>
          </a:xfrm>
          <a:prstGeom prst="straightConnector1">
            <a:avLst/>
          </a:prstGeom>
          <a:noFill/>
          <a:ln cap="flat" cmpd="sng" w="57150">
            <a:solidFill>
              <a:schemeClr val="dk1"/>
            </a:solidFill>
            <a:prstDash val="solid"/>
            <a:miter lim="800000"/>
            <a:headEnd len="sm" w="sm" type="none"/>
            <a:tailEnd len="med" w="med" type="triangle"/>
          </a:ln>
        </p:spPr>
      </p:cxnSp>
      <p:sp>
        <p:nvSpPr>
          <p:cNvPr id="1832" name="Google Shape;1832;p106"/>
          <p:cNvSpPr/>
          <p:nvPr/>
        </p:nvSpPr>
        <p:spPr>
          <a:xfrm>
            <a:off x="4784210" y="2262986"/>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1-1</a:t>
            </a:r>
            <a:endParaRPr sz="2400">
              <a:solidFill>
                <a:schemeClr val="dk1"/>
              </a:solidFill>
              <a:latin typeface="Calibri"/>
              <a:ea typeface="Calibri"/>
              <a:cs typeface="Calibri"/>
              <a:sym typeface="Calibri"/>
            </a:endParaRPr>
          </a:p>
        </p:txBody>
      </p:sp>
      <p:cxnSp>
        <p:nvCxnSpPr>
          <p:cNvPr id="1833" name="Google Shape;1833;p106"/>
          <p:cNvCxnSpPr/>
          <p:nvPr/>
        </p:nvCxnSpPr>
        <p:spPr>
          <a:xfrm flipH="1" rot="10800000">
            <a:off x="3938058" y="2442986"/>
            <a:ext cx="743550" cy="1427863"/>
          </a:xfrm>
          <a:prstGeom prst="straightConnector1">
            <a:avLst/>
          </a:prstGeom>
          <a:noFill/>
          <a:ln cap="flat" cmpd="sng" w="57150">
            <a:solidFill>
              <a:schemeClr val="dk1"/>
            </a:solidFill>
            <a:prstDash val="solid"/>
            <a:miter lim="800000"/>
            <a:headEnd len="sm" w="sm" type="none"/>
            <a:tailEnd len="med" w="med" type="triangle"/>
          </a:ln>
        </p:spPr>
      </p:cxnSp>
      <p:sp>
        <p:nvSpPr>
          <p:cNvPr id="1834" name="Google Shape;1834;p106"/>
          <p:cNvSpPr/>
          <p:nvPr/>
        </p:nvSpPr>
        <p:spPr>
          <a:xfrm>
            <a:off x="4784210" y="5142602"/>
            <a:ext cx="1554298"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1-2</a:t>
            </a:r>
            <a:endParaRPr sz="2400">
              <a:solidFill>
                <a:schemeClr val="dk1"/>
              </a:solidFill>
              <a:latin typeface="Calibri"/>
              <a:ea typeface="Calibri"/>
              <a:cs typeface="Calibri"/>
              <a:sym typeface="Calibri"/>
            </a:endParaRPr>
          </a:p>
        </p:txBody>
      </p:sp>
      <p:cxnSp>
        <p:nvCxnSpPr>
          <p:cNvPr id="1835" name="Google Shape;1835;p106"/>
          <p:cNvCxnSpPr/>
          <p:nvPr/>
        </p:nvCxnSpPr>
        <p:spPr>
          <a:xfrm>
            <a:off x="3938058" y="3829039"/>
            <a:ext cx="743550" cy="1427863"/>
          </a:xfrm>
          <a:prstGeom prst="straightConnector1">
            <a:avLst/>
          </a:prstGeom>
          <a:noFill/>
          <a:ln cap="flat" cmpd="sng" w="57150">
            <a:solidFill>
              <a:schemeClr val="dk1"/>
            </a:solidFill>
            <a:prstDash val="solid"/>
            <a:miter lim="800000"/>
            <a:headEnd len="sm" w="sm" type="none"/>
            <a:tailEnd len="med" w="med" type="triangle"/>
          </a:ln>
        </p:spPr>
      </p:cxnSp>
      <p:sp>
        <p:nvSpPr>
          <p:cNvPr id="1836" name="Google Shape;1836;p106"/>
          <p:cNvSpPr/>
          <p:nvPr/>
        </p:nvSpPr>
        <p:spPr>
          <a:xfrm>
            <a:off x="6398358" y="2262986"/>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2-1</a:t>
            </a:r>
            <a:endParaRPr sz="2400">
              <a:solidFill>
                <a:schemeClr val="dk1"/>
              </a:solidFill>
              <a:latin typeface="Calibri"/>
              <a:ea typeface="Calibri"/>
              <a:cs typeface="Calibri"/>
              <a:sym typeface="Calibri"/>
            </a:endParaRPr>
          </a:p>
        </p:txBody>
      </p:sp>
      <p:sp>
        <p:nvSpPr>
          <p:cNvPr id="1837" name="Google Shape;1837;p106"/>
          <p:cNvSpPr/>
          <p:nvPr/>
        </p:nvSpPr>
        <p:spPr>
          <a:xfrm>
            <a:off x="6406090" y="5142602"/>
            <a:ext cx="1299378" cy="360000"/>
          </a:xfrm>
          <a:prstGeom prst="roundRect">
            <a:avLst>
              <a:gd fmla="val 16667" name="adj"/>
            </a:avLst>
          </a:prstGeom>
          <a:solidFill>
            <a:srgbClr val="DDEAF6"/>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obs 2-2</a:t>
            </a:r>
            <a:endParaRPr sz="2400">
              <a:solidFill>
                <a:schemeClr val="dk1"/>
              </a:solidFill>
              <a:latin typeface="Calibri"/>
              <a:ea typeface="Calibri"/>
              <a:cs typeface="Calibri"/>
              <a:sym typeface="Calibri"/>
            </a:endParaRPr>
          </a:p>
        </p:txBody>
      </p:sp>
      <p:pic>
        <p:nvPicPr>
          <p:cNvPr id="1838" name="Google Shape;1838;p106"/>
          <p:cNvPicPr preferRelativeResize="0"/>
          <p:nvPr/>
        </p:nvPicPr>
        <p:blipFill rotWithShape="1">
          <a:blip r:embed="rId3">
            <a:alphaModFix/>
          </a:blip>
          <a:srcRect b="0" l="0" r="0" t="0"/>
          <a:stretch/>
        </p:blipFill>
        <p:spPr>
          <a:xfrm>
            <a:off x="8205122" y="4730418"/>
            <a:ext cx="1052967" cy="1052968"/>
          </a:xfrm>
          <a:prstGeom prst="rect">
            <a:avLst/>
          </a:prstGeom>
          <a:noFill/>
          <a:ln>
            <a:noFill/>
          </a:ln>
        </p:spPr>
      </p:pic>
      <p:cxnSp>
        <p:nvCxnSpPr>
          <p:cNvPr id="1839" name="Google Shape;1839;p106"/>
          <p:cNvCxnSpPr/>
          <p:nvPr/>
        </p:nvCxnSpPr>
        <p:spPr>
          <a:xfrm>
            <a:off x="7785702" y="5330899"/>
            <a:ext cx="442378" cy="0"/>
          </a:xfrm>
          <a:prstGeom prst="straightConnector1">
            <a:avLst/>
          </a:prstGeom>
          <a:noFill/>
          <a:ln cap="flat" cmpd="sng" w="57150">
            <a:solidFill>
              <a:schemeClr val="dk1"/>
            </a:solidFill>
            <a:prstDash val="solid"/>
            <a:miter lim="800000"/>
            <a:headEnd len="sm" w="sm" type="none"/>
            <a:tailEnd len="med" w="med" type="triangle"/>
          </a:ln>
        </p:spPr>
      </p:cxnSp>
      <p:sp>
        <p:nvSpPr>
          <p:cNvPr id="1840" name="Google Shape;1840;p106"/>
          <p:cNvSpPr/>
          <p:nvPr/>
        </p:nvSpPr>
        <p:spPr>
          <a:xfrm>
            <a:off x="9695286" y="4692501"/>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2-2-1</a:t>
            </a:r>
            <a:endParaRPr sz="2400">
              <a:solidFill>
                <a:schemeClr val="dk1"/>
              </a:solidFill>
              <a:latin typeface="Calibri"/>
              <a:ea typeface="Calibri"/>
              <a:cs typeface="Calibri"/>
              <a:sym typeface="Calibri"/>
            </a:endParaRPr>
          </a:p>
        </p:txBody>
      </p:sp>
      <p:sp>
        <p:nvSpPr>
          <p:cNvPr id="1841" name="Google Shape;1841;p106"/>
          <p:cNvSpPr/>
          <p:nvPr/>
        </p:nvSpPr>
        <p:spPr>
          <a:xfrm>
            <a:off x="9695286" y="5747649"/>
            <a:ext cx="1724063" cy="360000"/>
          </a:xfrm>
          <a:prstGeom prst="roundRect">
            <a:avLst>
              <a:gd fmla="val 16667" name="adj"/>
            </a:avLst>
          </a:prstGeom>
          <a:solidFill>
            <a:srgbClr val="FBE4D4"/>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action 2-2-2</a:t>
            </a:r>
            <a:endParaRPr sz="2400">
              <a:solidFill>
                <a:schemeClr val="dk1"/>
              </a:solidFill>
              <a:latin typeface="Calibri"/>
              <a:ea typeface="Calibri"/>
              <a:cs typeface="Calibri"/>
              <a:sym typeface="Calibri"/>
            </a:endParaRPr>
          </a:p>
        </p:txBody>
      </p:sp>
      <p:cxnSp>
        <p:nvCxnSpPr>
          <p:cNvPr id="1842" name="Google Shape;1842;p106"/>
          <p:cNvCxnSpPr/>
          <p:nvPr/>
        </p:nvCxnSpPr>
        <p:spPr>
          <a:xfrm flipH="1" rot="10800000">
            <a:off x="9287917" y="4794452"/>
            <a:ext cx="344361" cy="565574"/>
          </a:xfrm>
          <a:prstGeom prst="straightConnector1">
            <a:avLst/>
          </a:prstGeom>
          <a:noFill/>
          <a:ln cap="flat" cmpd="sng" w="57150">
            <a:solidFill>
              <a:schemeClr val="dk1"/>
            </a:solidFill>
            <a:prstDash val="solid"/>
            <a:miter lim="800000"/>
            <a:headEnd len="sm" w="sm" type="none"/>
            <a:tailEnd len="med" w="med" type="triangle"/>
          </a:ln>
        </p:spPr>
      </p:cxnSp>
      <p:cxnSp>
        <p:nvCxnSpPr>
          <p:cNvPr id="1843" name="Google Shape;1843;p106"/>
          <p:cNvCxnSpPr/>
          <p:nvPr/>
        </p:nvCxnSpPr>
        <p:spPr>
          <a:xfrm>
            <a:off x="9312825" y="5407712"/>
            <a:ext cx="344361" cy="565574"/>
          </a:xfrm>
          <a:prstGeom prst="straightConnector1">
            <a:avLst/>
          </a:prstGeom>
          <a:noFill/>
          <a:ln cap="flat" cmpd="sng" w="57150">
            <a:solidFill>
              <a:schemeClr val="dk1"/>
            </a:solidFill>
            <a:prstDash val="solid"/>
            <a:miter lim="800000"/>
            <a:headEnd len="sm" w="sm" type="none"/>
            <a:tailEnd len="med" w="med" type="triangle"/>
          </a:ln>
        </p:spPr>
      </p:cxnSp>
      <p:pic>
        <p:nvPicPr>
          <p:cNvPr id="1844" name="Google Shape;1844;p106"/>
          <p:cNvPicPr preferRelativeResize="0"/>
          <p:nvPr/>
        </p:nvPicPr>
        <p:blipFill rotWithShape="1">
          <a:blip r:embed="rId4">
            <a:alphaModFix/>
          </a:blip>
          <a:srcRect b="0" l="0" r="0" t="0"/>
          <a:stretch/>
        </p:blipFill>
        <p:spPr>
          <a:xfrm>
            <a:off x="7705468" y="2050343"/>
            <a:ext cx="766916" cy="766916"/>
          </a:xfrm>
          <a:prstGeom prst="rect">
            <a:avLst/>
          </a:prstGeom>
          <a:noFill/>
          <a:ln>
            <a:noFill/>
          </a:ln>
        </p:spPr>
      </p:pic>
      <p:sp>
        <p:nvSpPr>
          <p:cNvPr id="1845" name="Google Shape;1845;p106"/>
          <p:cNvSpPr txBox="1"/>
          <p:nvPr/>
        </p:nvSpPr>
        <p:spPr>
          <a:xfrm>
            <a:off x="8551179" y="2244437"/>
            <a:ext cx="324077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Microsoft JhengHei"/>
                <a:ea typeface="Microsoft JhengHei"/>
                <a:cs typeface="Microsoft JhengHei"/>
                <a:sym typeface="Microsoft JhengHei"/>
              </a:rPr>
              <a:t>減少沒必要的搜尋</a:t>
            </a:r>
            <a:endParaRPr/>
          </a:p>
        </p:txBody>
      </p:sp>
      <p:pic>
        <p:nvPicPr>
          <p:cNvPr id="1846" name="Google Shape;1846;p106"/>
          <p:cNvPicPr preferRelativeResize="0"/>
          <p:nvPr/>
        </p:nvPicPr>
        <p:blipFill rotWithShape="1">
          <a:blip r:embed="rId3">
            <a:alphaModFix/>
          </a:blip>
          <a:srcRect b="0" l="0" r="0" t="0"/>
          <a:stretch/>
        </p:blipFill>
        <p:spPr>
          <a:xfrm>
            <a:off x="2932222" y="3288938"/>
            <a:ext cx="1052967" cy="1052968"/>
          </a:xfrm>
          <a:prstGeom prst="rect">
            <a:avLst/>
          </a:prstGeom>
          <a:noFill/>
          <a:ln>
            <a:noFill/>
          </a:ln>
        </p:spPr>
      </p:pic>
      <p:sp>
        <p:nvSpPr>
          <p:cNvPr id="1847" name="Google Shape;1847;p106"/>
          <p:cNvSpPr txBox="1"/>
          <p:nvPr/>
        </p:nvSpPr>
        <p:spPr>
          <a:xfrm>
            <a:off x="11429718" y="4524376"/>
            <a:ext cx="838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sp>
        <p:nvSpPr>
          <p:cNvPr id="1848" name="Google Shape;1848;p106"/>
          <p:cNvSpPr txBox="1"/>
          <p:nvPr/>
        </p:nvSpPr>
        <p:spPr>
          <a:xfrm>
            <a:off x="11419349" y="5666039"/>
            <a:ext cx="838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a:t>
            </a:r>
            <a:endParaRPr b="1" sz="2800">
              <a:solidFill>
                <a:schemeClr val="dk1"/>
              </a:solidFill>
              <a:latin typeface="Calibri"/>
              <a:ea typeface="Calibri"/>
              <a:cs typeface="Calibri"/>
              <a:sym typeface="Calibri"/>
            </a:endParaRPr>
          </a:p>
        </p:txBody>
      </p:sp>
      <p:pic>
        <p:nvPicPr>
          <p:cNvPr id="1849" name="Google Shape;1849;p106"/>
          <p:cNvPicPr preferRelativeResize="0"/>
          <p:nvPr/>
        </p:nvPicPr>
        <p:blipFill rotWithShape="1">
          <a:blip r:embed="rId5">
            <a:alphaModFix/>
          </a:blip>
          <a:srcRect b="0" l="0" r="0" t="0"/>
          <a:stretch/>
        </p:blipFill>
        <p:spPr>
          <a:xfrm>
            <a:off x="5731608" y="584057"/>
            <a:ext cx="1219200" cy="1219200"/>
          </a:xfrm>
          <a:prstGeom prst="rect">
            <a:avLst/>
          </a:prstGeom>
          <a:noFill/>
          <a:ln>
            <a:noFill/>
          </a:ln>
        </p:spPr>
      </p:pic>
      <p:pic>
        <p:nvPicPr>
          <p:cNvPr id="1850" name="Google Shape;1850;p106"/>
          <p:cNvPicPr preferRelativeResize="0"/>
          <p:nvPr/>
        </p:nvPicPr>
        <p:blipFill rotWithShape="1">
          <a:blip r:embed="rId5">
            <a:alphaModFix/>
          </a:blip>
          <a:srcRect b="0" l="0" r="0" t="0"/>
          <a:stretch/>
        </p:blipFill>
        <p:spPr>
          <a:xfrm>
            <a:off x="5788758" y="3609601"/>
            <a:ext cx="1219200" cy="1219200"/>
          </a:xfrm>
          <a:prstGeom prst="rect">
            <a:avLst/>
          </a:prstGeom>
          <a:noFill/>
          <a:ln>
            <a:noFill/>
          </a:ln>
        </p:spPr>
      </p:pic>
      <p:cxnSp>
        <p:nvCxnSpPr>
          <p:cNvPr id="1851" name="Google Shape;1851;p106"/>
          <p:cNvCxnSpPr/>
          <p:nvPr/>
        </p:nvCxnSpPr>
        <p:spPr>
          <a:xfrm flipH="1" rot="10800000">
            <a:off x="5504209" y="1634288"/>
            <a:ext cx="371775" cy="610149"/>
          </a:xfrm>
          <a:prstGeom prst="straightConnector1">
            <a:avLst/>
          </a:prstGeom>
          <a:noFill/>
          <a:ln cap="flat" cmpd="sng" w="57150">
            <a:solidFill>
              <a:schemeClr val="dk1"/>
            </a:solidFill>
            <a:prstDash val="solid"/>
            <a:miter lim="800000"/>
            <a:headEnd len="sm" w="sm" type="none"/>
            <a:tailEnd len="med" w="med" type="triangle"/>
          </a:ln>
        </p:spPr>
      </p:cxnSp>
      <p:cxnSp>
        <p:nvCxnSpPr>
          <p:cNvPr id="1852" name="Google Shape;1852;p106"/>
          <p:cNvCxnSpPr/>
          <p:nvPr/>
        </p:nvCxnSpPr>
        <p:spPr>
          <a:xfrm flipH="1" rot="10800000">
            <a:off x="5501556" y="4523726"/>
            <a:ext cx="371775" cy="610149"/>
          </a:xfrm>
          <a:prstGeom prst="straightConnector1">
            <a:avLst/>
          </a:prstGeom>
          <a:noFill/>
          <a:ln cap="flat" cmpd="sng" w="57150">
            <a:solidFill>
              <a:schemeClr val="dk1"/>
            </a:solidFill>
            <a:prstDash val="solid"/>
            <a:miter lim="800000"/>
            <a:headEnd len="sm" w="sm" type="none"/>
            <a:tailEnd len="med" w="med" type="triangle"/>
          </a:ln>
        </p:spPr>
      </p:cxnSp>
      <p:cxnSp>
        <p:nvCxnSpPr>
          <p:cNvPr id="1853" name="Google Shape;1853;p106"/>
          <p:cNvCxnSpPr/>
          <p:nvPr/>
        </p:nvCxnSpPr>
        <p:spPr>
          <a:xfrm>
            <a:off x="6780942" y="1652837"/>
            <a:ext cx="371775" cy="610149"/>
          </a:xfrm>
          <a:prstGeom prst="straightConnector1">
            <a:avLst/>
          </a:prstGeom>
          <a:noFill/>
          <a:ln cap="flat" cmpd="sng" w="57150">
            <a:solidFill>
              <a:schemeClr val="dk1"/>
            </a:solidFill>
            <a:prstDash val="solid"/>
            <a:miter lim="800000"/>
            <a:headEnd len="sm" w="sm" type="none"/>
            <a:tailEnd len="med" w="med" type="triangle"/>
          </a:ln>
        </p:spPr>
      </p:cxnSp>
      <p:cxnSp>
        <p:nvCxnSpPr>
          <p:cNvPr id="1854" name="Google Shape;1854;p106"/>
          <p:cNvCxnSpPr/>
          <p:nvPr/>
        </p:nvCxnSpPr>
        <p:spPr>
          <a:xfrm>
            <a:off x="6862159" y="4519487"/>
            <a:ext cx="371775" cy="610149"/>
          </a:xfrm>
          <a:prstGeom prst="straightConnector1">
            <a:avLst/>
          </a:prstGeom>
          <a:noFill/>
          <a:ln cap="flat" cmpd="sng" w="57150">
            <a:solidFill>
              <a:schemeClr val="dk1"/>
            </a:solidFill>
            <a:prstDash val="solid"/>
            <a:miter lim="800000"/>
            <a:headEnd len="sm" w="sm" type="none"/>
            <a:tailEnd len="med" w="med" type="triangle"/>
          </a:ln>
        </p:spPr>
      </p:cxnSp>
      <p:pic>
        <p:nvPicPr>
          <p:cNvPr id="1855" name="Google Shape;1855;p106"/>
          <p:cNvPicPr preferRelativeResize="0"/>
          <p:nvPr/>
        </p:nvPicPr>
        <p:blipFill rotWithShape="1">
          <a:blip r:embed="rId3">
            <a:alphaModFix/>
          </a:blip>
          <a:srcRect b="0" l="0" r="0" t="0"/>
          <a:stretch/>
        </p:blipFill>
        <p:spPr>
          <a:xfrm>
            <a:off x="5845776" y="654835"/>
            <a:ext cx="1052967" cy="1052968"/>
          </a:xfrm>
          <a:prstGeom prst="rect">
            <a:avLst/>
          </a:prstGeom>
          <a:noFill/>
          <a:ln>
            <a:noFill/>
          </a:ln>
        </p:spPr>
      </p:pic>
      <p:pic>
        <p:nvPicPr>
          <p:cNvPr id="1856" name="Google Shape;1856;p106"/>
          <p:cNvPicPr preferRelativeResize="0"/>
          <p:nvPr/>
        </p:nvPicPr>
        <p:blipFill rotWithShape="1">
          <a:blip r:embed="rId3">
            <a:alphaModFix/>
          </a:blip>
          <a:srcRect b="0" l="0" r="0" t="0"/>
          <a:stretch/>
        </p:blipFill>
        <p:spPr>
          <a:xfrm>
            <a:off x="5883700" y="3668089"/>
            <a:ext cx="1052967" cy="1052968"/>
          </a:xfrm>
          <a:prstGeom prst="rect">
            <a:avLst/>
          </a:prstGeom>
          <a:noFill/>
          <a:ln>
            <a:noFill/>
          </a:ln>
        </p:spPr>
      </p:pic>
      <p:sp>
        <p:nvSpPr>
          <p:cNvPr id="1857" name="Google Shape;1857;p106"/>
          <p:cNvSpPr txBox="1"/>
          <p:nvPr/>
        </p:nvSpPr>
        <p:spPr>
          <a:xfrm>
            <a:off x="7381068" y="678961"/>
            <a:ext cx="35417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我們需要 World Model</a:t>
            </a:r>
            <a:endParaRPr/>
          </a:p>
        </p:txBody>
      </p:sp>
      <p:sp>
        <p:nvSpPr>
          <p:cNvPr id="1858" name="Google Shape;1858;p106"/>
          <p:cNvSpPr txBox="1"/>
          <p:nvPr/>
        </p:nvSpPr>
        <p:spPr>
          <a:xfrm>
            <a:off x="7381068" y="1172623"/>
            <a:ext cx="46317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Microsoft JhengHei"/>
                <a:ea typeface="Microsoft JhengHei"/>
                <a:cs typeface="Microsoft JhengHei"/>
                <a:sym typeface="Microsoft JhengHei"/>
              </a:rPr>
              <a:t>AI 可以自己扮演 World Model?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107"/>
          <p:cNvSpPr txBox="1"/>
          <p:nvPr/>
        </p:nvSpPr>
        <p:spPr>
          <a:xfrm>
            <a:off x="8439150" y="86028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https://arxiv.org/abs/2411.06559</a:t>
            </a:r>
            <a:endParaRPr/>
          </a:p>
        </p:txBody>
      </p:sp>
      <p:sp>
        <p:nvSpPr>
          <p:cNvPr id="1865" name="Google Shape;1865;p107"/>
          <p:cNvSpPr txBox="1"/>
          <p:nvPr/>
        </p:nvSpPr>
        <p:spPr>
          <a:xfrm>
            <a:off x="869156" y="152400"/>
            <a:ext cx="1045368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3200">
                <a:solidFill>
                  <a:srgbClr val="000000"/>
                </a:solidFill>
                <a:latin typeface="Merriweather Sans"/>
                <a:ea typeface="Merriweather Sans"/>
                <a:cs typeface="Merriweather Sans"/>
                <a:sym typeface="Merriweather Sans"/>
              </a:rPr>
              <a:t>Is Your LLM Secretly a World Model of the Internet? Model-Based Planning for Web Agents</a:t>
            </a:r>
            <a:endParaRPr sz="3200">
              <a:solidFill>
                <a:schemeClr val="dk1"/>
              </a:solidFill>
              <a:latin typeface="Calibri"/>
              <a:ea typeface="Calibri"/>
              <a:cs typeface="Calibri"/>
              <a:sym typeface="Calibri"/>
            </a:endParaRPr>
          </a:p>
        </p:txBody>
      </p:sp>
      <p:pic>
        <p:nvPicPr>
          <p:cNvPr id="1866" name="Google Shape;1866;p107"/>
          <p:cNvPicPr preferRelativeResize="0"/>
          <p:nvPr/>
        </p:nvPicPr>
        <p:blipFill rotWithShape="1">
          <a:blip r:embed="rId3">
            <a:alphaModFix/>
          </a:blip>
          <a:srcRect b="0" l="0" r="0" t="0"/>
          <a:stretch/>
        </p:blipFill>
        <p:spPr>
          <a:xfrm>
            <a:off x="1186537" y="1242707"/>
            <a:ext cx="9818926" cy="546289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從 AI Agent 的角度來看「思考」的能力</a:t>
            </a:r>
            <a:endParaRPr/>
          </a:p>
        </p:txBody>
      </p:sp>
      <p:pic>
        <p:nvPicPr>
          <p:cNvPr id="1873" name="Google Shape;1873;p108"/>
          <p:cNvPicPr preferRelativeResize="0"/>
          <p:nvPr/>
        </p:nvPicPr>
        <p:blipFill rotWithShape="1">
          <a:blip r:embed="rId3">
            <a:alphaModFix/>
          </a:blip>
          <a:srcRect b="0" l="0" r="0" t="0"/>
          <a:stretch/>
        </p:blipFill>
        <p:spPr>
          <a:xfrm>
            <a:off x="2599495" y="1497094"/>
            <a:ext cx="1219200" cy="1219200"/>
          </a:xfrm>
          <a:prstGeom prst="rect">
            <a:avLst/>
          </a:prstGeom>
          <a:noFill/>
          <a:ln>
            <a:noFill/>
          </a:ln>
        </p:spPr>
      </p:pic>
      <p:cxnSp>
        <p:nvCxnSpPr>
          <p:cNvPr id="1874" name="Google Shape;1874;p108"/>
          <p:cNvCxnSpPr/>
          <p:nvPr/>
        </p:nvCxnSpPr>
        <p:spPr>
          <a:xfrm>
            <a:off x="1371184" y="2234840"/>
            <a:ext cx="1047336" cy="0"/>
          </a:xfrm>
          <a:prstGeom prst="straightConnector1">
            <a:avLst/>
          </a:prstGeom>
          <a:noFill/>
          <a:ln cap="flat" cmpd="sng" w="57150">
            <a:solidFill>
              <a:schemeClr val="dk1"/>
            </a:solidFill>
            <a:prstDash val="solid"/>
            <a:miter lim="800000"/>
            <a:headEnd len="sm" w="sm" type="none"/>
            <a:tailEnd len="med" w="med" type="triangle"/>
          </a:ln>
        </p:spPr>
      </p:cxnSp>
      <p:sp>
        <p:nvSpPr>
          <p:cNvPr id="1875" name="Google Shape;1875;p108"/>
          <p:cNvSpPr txBox="1"/>
          <p:nvPr/>
        </p:nvSpPr>
        <p:spPr>
          <a:xfrm>
            <a:off x="228600" y="1972658"/>
            <a:ext cx="121920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Microsoft JhengHei"/>
              <a:buNone/>
            </a:pPr>
            <a:r>
              <a:rPr b="1" i="0" lang="en-US" sz="2400" u="none" cap="none" strike="noStrike">
                <a:solidFill>
                  <a:srgbClr val="000000"/>
                </a:solidFill>
                <a:latin typeface="Microsoft JhengHei"/>
                <a:ea typeface="Microsoft JhengHei"/>
                <a:cs typeface="Microsoft JhengHei"/>
                <a:sym typeface="Microsoft JhengHei"/>
              </a:rPr>
              <a:t>輸入</a:t>
            </a:r>
            <a:endParaRPr/>
          </a:p>
        </p:txBody>
      </p:sp>
      <p:cxnSp>
        <p:nvCxnSpPr>
          <p:cNvPr id="1876" name="Google Shape;1876;p108"/>
          <p:cNvCxnSpPr/>
          <p:nvPr/>
        </p:nvCxnSpPr>
        <p:spPr>
          <a:xfrm>
            <a:off x="3883911" y="2256315"/>
            <a:ext cx="1111039" cy="0"/>
          </a:xfrm>
          <a:prstGeom prst="straightConnector1">
            <a:avLst/>
          </a:prstGeom>
          <a:noFill/>
          <a:ln cap="flat" cmpd="sng" w="57150">
            <a:solidFill>
              <a:schemeClr val="dk1"/>
            </a:solidFill>
            <a:prstDash val="solid"/>
            <a:miter lim="800000"/>
            <a:headEnd len="sm" w="sm" type="none"/>
            <a:tailEnd len="med" w="med" type="triangle"/>
          </a:ln>
        </p:spPr>
      </p:cxnSp>
      <p:sp>
        <p:nvSpPr>
          <p:cNvPr id="1877" name="Google Shape;1877;p108"/>
          <p:cNvSpPr txBox="1"/>
          <p:nvPr/>
        </p:nvSpPr>
        <p:spPr>
          <a:xfrm>
            <a:off x="5037480" y="6322092"/>
            <a:ext cx="109841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Microsoft JhengHei"/>
              <a:buNone/>
            </a:pPr>
            <a:r>
              <a:rPr b="1" i="0" lang="en-US" sz="2400" u="none" cap="none" strike="noStrike">
                <a:solidFill>
                  <a:srgbClr val="000000"/>
                </a:solidFill>
                <a:latin typeface="Microsoft JhengHei"/>
                <a:ea typeface="Microsoft JhengHei"/>
                <a:cs typeface="Microsoft JhengHei"/>
                <a:sym typeface="Microsoft JhengHei"/>
              </a:rPr>
              <a:t>輸出</a:t>
            </a:r>
            <a:endParaRPr/>
          </a:p>
        </p:txBody>
      </p:sp>
      <p:sp>
        <p:nvSpPr>
          <p:cNvPr id="1878" name="Google Shape;1878;p108"/>
          <p:cNvSpPr/>
          <p:nvPr/>
        </p:nvSpPr>
        <p:spPr>
          <a:xfrm>
            <a:off x="5037480" y="1589455"/>
            <a:ext cx="6497295" cy="4570915"/>
          </a:xfrm>
          <a:prstGeom prst="roundRect">
            <a:avLst>
              <a:gd fmla="val 7483" name="adj"/>
            </a:avLst>
          </a:prstGeom>
          <a:noFill/>
          <a:ln cap="flat" cmpd="sng" w="5715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879" name="Google Shape;1879;p108"/>
          <p:cNvSpPr txBox="1"/>
          <p:nvPr/>
        </p:nvSpPr>
        <p:spPr>
          <a:xfrm>
            <a:off x="99072" y="5929537"/>
            <a:ext cx="4089332"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rgbClr val="FF0000"/>
                </a:solidFill>
                <a:latin typeface="Microsoft JhengHei"/>
                <a:ea typeface="Microsoft JhengHei"/>
                <a:cs typeface="Microsoft JhengHei"/>
                <a:sym typeface="Microsoft JhengHei"/>
              </a:rPr>
              <a:t>腦內小劇場</a:t>
            </a:r>
            <a:endParaRPr/>
          </a:p>
        </p:txBody>
      </p:sp>
      <p:cxnSp>
        <p:nvCxnSpPr>
          <p:cNvPr id="1880" name="Google Shape;1880;p108"/>
          <p:cNvCxnSpPr/>
          <p:nvPr/>
        </p:nvCxnSpPr>
        <p:spPr>
          <a:xfrm flipH="1" rot="10800000">
            <a:off x="4277837" y="5510860"/>
            <a:ext cx="742745" cy="461665"/>
          </a:xfrm>
          <a:prstGeom prst="straightConnector1">
            <a:avLst/>
          </a:prstGeom>
          <a:noFill/>
          <a:ln cap="flat" cmpd="sng" w="57150">
            <a:solidFill>
              <a:srgbClr val="FF0000"/>
            </a:solidFill>
            <a:prstDash val="solid"/>
            <a:miter lim="800000"/>
            <a:headEnd len="sm" w="sm" type="none"/>
            <a:tailEnd len="med" w="med" type="triangle"/>
          </a:ln>
        </p:spPr>
      </p:cxnSp>
      <p:pic>
        <p:nvPicPr>
          <p:cNvPr id="1881" name="Google Shape;1881;p108"/>
          <p:cNvPicPr preferRelativeResize="0"/>
          <p:nvPr/>
        </p:nvPicPr>
        <p:blipFill rotWithShape="1">
          <a:blip r:embed="rId4">
            <a:alphaModFix/>
          </a:blip>
          <a:srcRect b="0" l="0" r="0" t="0"/>
          <a:stretch/>
        </p:blipFill>
        <p:spPr>
          <a:xfrm>
            <a:off x="5251597" y="1728013"/>
            <a:ext cx="6144733" cy="4316239"/>
          </a:xfrm>
          <a:prstGeom prst="rect">
            <a:avLst/>
          </a:prstGeom>
          <a:noFill/>
          <a:ln>
            <a:noFill/>
          </a:ln>
        </p:spPr>
      </p:pic>
      <p:sp>
        <p:nvSpPr>
          <p:cNvPr id="1882" name="Google Shape;1882;p108"/>
          <p:cNvSpPr txBox="1"/>
          <p:nvPr/>
        </p:nvSpPr>
        <p:spPr>
          <a:xfrm>
            <a:off x="5567679" y="160873"/>
            <a:ext cx="485589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Microsoft JhengHei"/>
                <a:ea typeface="Microsoft JhengHei"/>
                <a:cs typeface="Microsoft JhengHei"/>
                <a:sym typeface="Microsoft JhengHei"/>
              </a:rPr>
              <a:t>(Reasoning)</a:t>
            </a:r>
            <a:endParaRPr sz="2800">
              <a:solidFill>
                <a:schemeClr val="dk1"/>
              </a:solidFill>
              <a:latin typeface="Microsoft JhengHei"/>
              <a:ea typeface="Microsoft JhengHei"/>
              <a:cs typeface="Microsoft JhengHei"/>
              <a:sym typeface="Microsoft JhengHei"/>
            </a:endParaRPr>
          </a:p>
        </p:txBody>
      </p:sp>
      <p:sp>
        <p:nvSpPr>
          <p:cNvPr id="1883" name="Google Shape;1883;p108"/>
          <p:cNvSpPr txBox="1"/>
          <p:nvPr/>
        </p:nvSpPr>
        <p:spPr>
          <a:xfrm>
            <a:off x="193879" y="2485460"/>
            <a:ext cx="21976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Microsoft JhengHei"/>
              <a:buNone/>
            </a:pPr>
            <a:r>
              <a:rPr b="1" i="0" lang="en-US" sz="2400" u="none" cap="none" strike="noStrike">
                <a:solidFill>
                  <a:srgbClr val="000000"/>
                </a:solidFill>
                <a:latin typeface="Microsoft JhengHei"/>
                <a:ea typeface="Microsoft JhengHei"/>
                <a:cs typeface="Microsoft JhengHei"/>
                <a:sym typeface="Microsoft JhengHei"/>
              </a:rPr>
              <a:t>(Observation)</a:t>
            </a:r>
            <a:endParaRPr b="1" i="0" sz="2400" u="none" cap="none" strike="noStrike">
              <a:solidFill>
                <a:srgbClr val="000000"/>
              </a:solidFill>
              <a:latin typeface="Microsoft JhengHei"/>
              <a:ea typeface="Microsoft JhengHei"/>
              <a:cs typeface="Microsoft JhengHei"/>
              <a:sym typeface="Microsoft JhengHei"/>
            </a:endParaRPr>
          </a:p>
        </p:txBody>
      </p:sp>
      <p:sp>
        <p:nvSpPr>
          <p:cNvPr id="1884" name="Google Shape;1884;p108"/>
          <p:cNvSpPr txBox="1"/>
          <p:nvPr/>
        </p:nvSpPr>
        <p:spPr>
          <a:xfrm>
            <a:off x="5737283" y="6285969"/>
            <a:ext cx="21976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Microsoft JhengHei"/>
              <a:buNone/>
            </a:pPr>
            <a:r>
              <a:rPr b="1" i="0" lang="en-US" sz="2400" u="none" cap="none" strike="noStrike">
                <a:solidFill>
                  <a:srgbClr val="000000"/>
                </a:solidFill>
                <a:latin typeface="Microsoft JhengHei"/>
                <a:ea typeface="Microsoft JhengHei"/>
                <a:cs typeface="Microsoft JhengHei"/>
                <a:sym typeface="Microsoft JhengHei"/>
              </a:rPr>
              <a:t>(Action)</a:t>
            </a:r>
            <a:endParaRPr b="1" i="0" sz="24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pic>
        <p:nvPicPr>
          <p:cNvPr id="1889" name="Google Shape;1889;p109"/>
          <p:cNvPicPr preferRelativeResize="0"/>
          <p:nvPr/>
        </p:nvPicPr>
        <p:blipFill rotWithShape="1">
          <a:blip r:embed="rId3">
            <a:alphaModFix/>
          </a:blip>
          <a:srcRect b="0" l="0" r="0" t="0"/>
          <a:stretch/>
        </p:blipFill>
        <p:spPr>
          <a:xfrm>
            <a:off x="5055714" y="2026819"/>
            <a:ext cx="1619842" cy="1619843"/>
          </a:xfrm>
          <a:prstGeom prst="rect">
            <a:avLst/>
          </a:prstGeom>
          <a:noFill/>
          <a:ln>
            <a:noFill/>
          </a:ln>
        </p:spPr>
      </p:pic>
      <p:cxnSp>
        <p:nvCxnSpPr>
          <p:cNvPr id="1890" name="Google Shape;1890;p109"/>
          <p:cNvCxnSpPr/>
          <p:nvPr/>
        </p:nvCxnSpPr>
        <p:spPr>
          <a:xfrm>
            <a:off x="4554735" y="2923679"/>
            <a:ext cx="535417" cy="0"/>
          </a:xfrm>
          <a:prstGeom prst="straightConnector1">
            <a:avLst/>
          </a:prstGeom>
          <a:noFill/>
          <a:ln cap="flat" cmpd="sng" w="57150">
            <a:solidFill>
              <a:schemeClr val="dk1"/>
            </a:solidFill>
            <a:prstDash val="solid"/>
            <a:miter lim="800000"/>
            <a:headEnd len="sm" w="sm" type="none"/>
            <a:tailEnd len="med" w="med" type="triangle"/>
          </a:ln>
        </p:spPr>
      </p:cxnSp>
      <p:cxnSp>
        <p:nvCxnSpPr>
          <p:cNvPr id="1891" name="Google Shape;1891;p109"/>
          <p:cNvCxnSpPr/>
          <p:nvPr/>
        </p:nvCxnSpPr>
        <p:spPr>
          <a:xfrm>
            <a:off x="6675556" y="2893817"/>
            <a:ext cx="499427" cy="0"/>
          </a:xfrm>
          <a:prstGeom prst="straightConnector1">
            <a:avLst/>
          </a:prstGeom>
          <a:noFill/>
          <a:ln cap="flat" cmpd="sng" w="57150">
            <a:solidFill>
              <a:schemeClr val="dk1"/>
            </a:solidFill>
            <a:prstDash val="solid"/>
            <a:miter lim="800000"/>
            <a:headEnd len="sm" w="sm" type="none"/>
            <a:tailEnd len="med" w="med" type="triangle"/>
          </a:ln>
        </p:spPr>
      </p:cxnSp>
      <p:grpSp>
        <p:nvGrpSpPr>
          <p:cNvPr id="1892" name="Google Shape;1892;p109"/>
          <p:cNvGrpSpPr/>
          <p:nvPr/>
        </p:nvGrpSpPr>
        <p:grpSpPr>
          <a:xfrm>
            <a:off x="257110" y="823791"/>
            <a:ext cx="4249440" cy="3903474"/>
            <a:chOff x="503106" y="203215"/>
            <a:chExt cx="4249440" cy="3903474"/>
          </a:xfrm>
        </p:grpSpPr>
        <p:sp>
          <p:nvSpPr>
            <p:cNvPr id="1893" name="Google Shape;1893;p109"/>
            <p:cNvSpPr txBox="1"/>
            <p:nvPr/>
          </p:nvSpPr>
          <p:spPr>
            <a:xfrm>
              <a:off x="547503" y="397119"/>
              <a:ext cx="380637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可以執行的操作： </a:t>
              </a:r>
              <a:endParaRPr sz="1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從桌上拿起一個積木 </a:t>
              </a:r>
              <a:endParaRPr sz="1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從另一個積木上拿起另一個積木 </a:t>
              </a:r>
              <a:endParaRPr sz="1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把積木放到桌上 </a:t>
              </a:r>
              <a:endParaRPr sz="1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Microsoft JhengHei"/>
                <a:buAutoNum type="arabicPeriod"/>
              </a:pPr>
              <a:r>
                <a:rPr lang="en-US" sz="1800">
                  <a:solidFill>
                    <a:schemeClr val="dk1"/>
                  </a:solidFill>
                  <a:latin typeface="Microsoft JhengHei"/>
                  <a:ea typeface="Microsoft JhengHei"/>
                  <a:cs typeface="Microsoft JhengHei"/>
                  <a:sym typeface="Microsoft JhengHei"/>
                </a:rPr>
                <a:t>將一個積木堆在另一個積木上 </a:t>
              </a:r>
              <a:endParaRPr/>
            </a:p>
          </p:txBody>
        </p:sp>
        <p:sp>
          <p:nvSpPr>
            <p:cNvPr id="1894" name="Google Shape;1894;p109"/>
            <p:cNvSpPr txBox="1"/>
            <p:nvPr/>
          </p:nvSpPr>
          <p:spPr>
            <a:xfrm>
              <a:off x="547503" y="2048172"/>
              <a:ext cx="410754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目前狀態：藍色積木在橘色積木的上面，紅色積木在桌子上，橘色積木在桌子上，黃色積木也在桌子上。</a:t>
              </a:r>
              <a:endParaRPr/>
            </a:p>
          </p:txBody>
        </p:sp>
        <p:sp>
          <p:nvSpPr>
            <p:cNvPr id="1895" name="Google Shape;1895;p109"/>
            <p:cNvSpPr txBox="1"/>
            <p:nvPr/>
          </p:nvSpPr>
          <p:spPr>
            <a:xfrm>
              <a:off x="547503" y="3135092"/>
              <a:ext cx="41075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目標：讓橘色積木放置在藍色積木上。</a:t>
              </a:r>
              <a:endParaRPr/>
            </a:p>
          </p:txBody>
        </p:sp>
        <p:sp>
          <p:nvSpPr>
            <p:cNvPr id="1896" name="Google Shape;1896;p109"/>
            <p:cNvSpPr/>
            <p:nvPr/>
          </p:nvSpPr>
          <p:spPr>
            <a:xfrm>
              <a:off x="503106" y="203215"/>
              <a:ext cx="4249440" cy="3903474"/>
            </a:xfrm>
            <a:prstGeom prst="roundRect">
              <a:avLst>
                <a:gd fmla="val 3189" name="adj"/>
              </a:avLst>
            </a:prstGeom>
            <a:no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7" name="Google Shape;1897;p109"/>
            <p:cNvSpPr txBox="1"/>
            <p:nvPr/>
          </p:nvSpPr>
          <p:spPr>
            <a:xfrm>
              <a:off x="553705" y="3620890"/>
              <a:ext cx="40313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62626"/>
                  </a:solidFill>
                  <a:latin typeface="Inter"/>
                  <a:ea typeface="Inter"/>
                  <a:cs typeface="Inter"/>
                  <a:sym typeface="Inter"/>
                </a:rPr>
                <a:t>告訴我你的下一步</a:t>
              </a:r>
              <a:endParaRPr sz="1800">
                <a:solidFill>
                  <a:schemeClr val="dk1"/>
                </a:solidFill>
                <a:latin typeface="Calibri"/>
                <a:ea typeface="Calibri"/>
                <a:cs typeface="Calibri"/>
                <a:sym typeface="Calibri"/>
              </a:endParaRPr>
            </a:p>
          </p:txBody>
        </p:sp>
      </p:grpSp>
      <p:sp>
        <p:nvSpPr>
          <p:cNvPr id="1898" name="Google Shape;1898;p109"/>
          <p:cNvSpPr txBox="1"/>
          <p:nvPr/>
        </p:nvSpPr>
        <p:spPr>
          <a:xfrm>
            <a:off x="6675556" y="5821493"/>
            <a:ext cx="7515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icrosoft JhengHei"/>
                <a:ea typeface="Microsoft JhengHei"/>
                <a:cs typeface="Microsoft JhengHei"/>
                <a:sym typeface="Microsoft JhengHei"/>
              </a:rPr>
              <a:t>下一步：使用操作2，從橘色積木上拿起藍色積木。</a:t>
            </a:r>
            <a:endParaRPr/>
          </a:p>
        </p:txBody>
      </p:sp>
      <p:pic>
        <p:nvPicPr>
          <p:cNvPr id="1899" name="Google Shape;1899;p109"/>
          <p:cNvPicPr preferRelativeResize="0"/>
          <p:nvPr/>
        </p:nvPicPr>
        <p:blipFill rotWithShape="1">
          <a:blip r:embed="rId4">
            <a:alphaModFix/>
          </a:blip>
          <a:srcRect b="0" l="0" r="0" t="0"/>
          <a:stretch/>
        </p:blipFill>
        <p:spPr>
          <a:xfrm>
            <a:off x="7174983" y="1204332"/>
            <a:ext cx="10490633" cy="4449335"/>
          </a:xfrm>
          <a:prstGeom prst="rect">
            <a:avLst/>
          </a:prstGeom>
          <a:noFill/>
          <a:ln>
            <a:noFill/>
          </a:ln>
        </p:spPr>
      </p:pic>
      <p:sp>
        <p:nvSpPr>
          <p:cNvPr id="1900" name="Google Shape;1900;p109"/>
          <p:cNvSpPr txBox="1"/>
          <p:nvPr/>
        </p:nvSpPr>
        <p:spPr>
          <a:xfrm>
            <a:off x="7343750" y="667175"/>
            <a:ext cx="751522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04040"/>
                </a:solidFill>
                <a:latin typeface="Microsoft JhengHei"/>
                <a:ea typeface="Microsoft JhengHei"/>
                <a:cs typeface="Microsoft JhengHei"/>
                <a:sym typeface="Microsoft JhengHei"/>
              </a:rPr>
              <a:t>上略 1500 字</a:t>
            </a:r>
            <a:endParaRPr sz="2400">
              <a:solidFill>
                <a:schemeClr val="dk1"/>
              </a:solidFill>
              <a:latin typeface="Microsoft JhengHei"/>
              <a:ea typeface="Microsoft JhengHei"/>
              <a:cs typeface="Microsoft JhengHei"/>
              <a:sym typeface="Microsoft JhengHei"/>
            </a:endParaRPr>
          </a:p>
        </p:txBody>
      </p:sp>
      <p:sp>
        <p:nvSpPr>
          <p:cNvPr id="1901" name="Google Shape;1901;p109"/>
          <p:cNvSpPr txBox="1"/>
          <p:nvPr/>
        </p:nvSpPr>
        <p:spPr>
          <a:xfrm>
            <a:off x="4875945" y="3676200"/>
            <a:ext cx="19296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DeepSeek-R1</a:t>
            </a:r>
            <a:endParaRPr sz="2400">
              <a:solidFill>
                <a:schemeClr val="dk1"/>
              </a:solidFill>
              <a:latin typeface="Calibri"/>
              <a:ea typeface="Calibri"/>
              <a:cs typeface="Calibri"/>
              <a:sym typeface="Calibri"/>
            </a:endParaRPr>
          </a:p>
        </p:txBody>
      </p:sp>
      <p:sp>
        <p:nvSpPr>
          <p:cNvPr id="1902" name="Google Shape;1902;p109"/>
          <p:cNvSpPr txBox="1"/>
          <p:nvPr/>
        </p:nvSpPr>
        <p:spPr>
          <a:xfrm>
            <a:off x="509344" y="5378640"/>
            <a:ext cx="530545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Merriweather Sans"/>
              <a:buNone/>
            </a:pPr>
            <a:r>
              <a:rPr b="1" i="0" lang="en-US" sz="1800">
                <a:solidFill>
                  <a:srgbClr val="000000"/>
                </a:solidFill>
                <a:latin typeface="Merriweather Sans"/>
                <a:ea typeface="Merriweather Sans"/>
                <a:cs typeface="Merriweather Sans"/>
                <a:sym typeface="Merriweather Sans"/>
              </a:rPr>
              <a:t>The Danger of Overthinking: Examining the Reasoning-Action Dilemma in Agentic Tasks</a:t>
            </a:r>
            <a:endParaRPr/>
          </a:p>
          <a:p>
            <a:pPr indent="0" lvl="0" marL="0" marR="0" rtl="0" algn="l">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https://arxiv.org/abs/2502.08235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JhengHei"/>
              <a:buNone/>
            </a:pPr>
            <a:r>
              <a:rPr lang="en-US">
                <a:latin typeface="Microsoft JhengHei"/>
                <a:ea typeface="Microsoft JhengHei"/>
                <a:cs typeface="Microsoft JhengHei"/>
                <a:sym typeface="Microsoft JhengHei"/>
              </a:rPr>
              <a:t>AI Agent 關鍵能力剖析</a:t>
            </a:r>
            <a:endParaRPr/>
          </a:p>
        </p:txBody>
      </p:sp>
      <p:grpSp>
        <p:nvGrpSpPr>
          <p:cNvPr id="1908" name="Google Shape;1908;p110"/>
          <p:cNvGrpSpPr/>
          <p:nvPr/>
        </p:nvGrpSpPr>
        <p:grpSpPr>
          <a:xfrm>
            <a:off x="838200" y="1931856"/>
            <a:ext cx="10515600" cy="4138875"/>
            <a:chOff x="0" y="106231"/>
            <a:chExt cx="10515600" cy="4138875"/>
          </a:xfrm>
        </p:grpSpPr>
        <p:sp>
          <p:nvSpPr>
            <p:cNvPr id="1909" name="Google Shape;1909;p110"/>
            <p:cNvSpPr/>
            <p:nvPr/>
          </p:nvSpPr>
          <p:spPr>
            <a:xfrm>
              <a:off x="0" y="106231"/>
              <a:ext cx="10515600" cy="1254825"/>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0"/>
            <p:cNvSpPr txBox="1"/>
            <p:nvPr/>
          </p:nvSpPr>
          <p:spPr>
            <a:xfrm>
              <a:off x="61256" y="167487"/>
              <a:ext cx="10393088" cy="1132313"/>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4000"/>
                <a:buFont typeface="Microsoft JhengHei"/>
                <a:buNone/>
              </a:pPr>
              <a:r>
                <a:rPr b="1" lang="en-US" sz="4000">
                  <a:solidFill>
                    <a:schemeClr val="lt1"/>
                  </a:solidFill>
                  <a:latin typeface="Microsoft JhengHei"/>
                  <a:ea typeface="Microsoft JhengHei"/>
                  <a:cs typeface="Microsoft JhengHei"/>
                  <a:sym typeface="Microsoft JhengHei"/>
                </a:rPr>
                <a:t>AI 如何根據經驗調整行為</a:t>
              </a:r>
              <a:endParaRPr/>
            </a:p>
          </p:txBody>
        </p:sp>
        <p:sp>
          <p:nvSpPr>
            <p:cNvPr id="1911" name="Google Shape;1911;p110"/>
            <p:cNvSpPr/>
            <p:nvPr/>
          </p:nvSpPr>
          <p:spPr>
            <a:xfrm>
              <a:off x="0" y="1548256"/>
              <a:ext cx="10515600" cy="1254825"/>
            </a:xfrm>
            <a:prstGeom prst="roundRect">
              <a:avLst>
                <a:gd fmla="val 16667" name="adj"/>
              </a:avLst>
            </a:prstGeom>
            <a:solidFill>
              <a:srgbClr val="2EE84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10"/>
            <p:cNvSpPr txBox="1"/>
            <p:nvPr/>
          </p:nvSpPr>
          <p:spPr>
            <a:xfrm>
              <a:off x="61256" y="1609512"/>
              <a:ext cx="10393088" cy="1132313"/>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4000"/>
                <a:buFont typeface="Microsoft JhengHei"/>
                <a:buNone/>
              </a:pPr>
              <a:r>
                <a:rPr b="1" lang="en-US" sz="4000">
                  <a:solidFill>
                    <a:schemeClr val="lt1"/>
                  </a:solidFill>
                  <a:latin typeface="Microsoft JhengHei"/>
                  <a:ea typeface="Microsoft JhengHei"/>
                  <a:cs typeface="Microsoft JhengHei"/>
                  <a:sym typeface="Microsoft JhengHei"/>
                </a:rPr>
                <a:t>AI 如何使用工具</a:t>
              </a:r>
              <a:endParaRPr/>
            </a:p>
          </p:txBody>
        </p:sp>
        <p:sp>
          <p:nvSpPr>
            <p:cNvPr id="1913" name="Google Shape;1913;p110"/>
            <p:cNvSpPr/>
            <p:nvPr/>
          </p:nvSpPr>
          <p:spPr>
            <a:xfrm>
              <a:off x="0" y="2990281"/>
              <a:ext cx="10515600" cy="1254825"/>
            </a:xfrm>
            <a:prstGeom prst="roundRect">
              <a:avLst>
                <a:gd fmla="val 16667" name="adj"/>
              </a:avLst>
            </a:prstGeom>
            <a:solidFill>
              <a:srgbClr val="5999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10"/>
            <p:cNvSpPr txBox="1"/>
            <p:nvPr/>
          </p:nvSpPr>
          <p:spPr>
            <a:xfrm>
              <a:off x="61256" y="3051537"/>
              <a:ext cx="10393088" cy="1132313"/>
            </a:xfrm>
            <a:prstGeom prst="rect">
              <a:avLst/>
            </a:prstGeom>
            <a:noFill/>
            <a:ln>
              <a:noFill/>
            </a:ln>
          </p:spPr>
          <p:txBody>
            <a:bodyPr anchorCtr="0" anchor="ctr" bIns="152400" lIns="152400" spcFirstLastPara="1" rIns="152400" wrap="square" tIns="152400">
              <a:noAutofit/>
            </a:bodyPr>
            <a:lstStyle/>
            <a:p>
              <a:pPr indent="0" lvl="0" marL="0" marR="0" rtl="0" algn="ctr">
                <a:lnSpc>
                  <a:spcPct val="90000"/>
                </a:lnSpc>
                <a:spcBef>
                  <a:spcPts val="0"/>
                </a:spcBef>
                <a:spcAft>
                  <a:spcPts val="0"/>
                </a:spcAft>
                <a:buClr>
                  <a:schemeClr val="lt1"/>
                </a:buClr>
                <a:buSzPts val="4000"/>
                <a:buFont typeface="Microsoft JhengHei"/>
                <a:buNone/>
              </a:pPr>
              <a:r>
                <a:rPr b="1" lang="en-US" sz="4000">
                  <a:solidFill>
                    <a:schemeClr val="lt1"/>
                  </a:solidFill>
                  <a:latin typeface="Microsoft JhengHei"/>
                  <a:ea typeface="Microsoft JhengHei"/>
                  <a:cs typeface="Microsoft JhengHei"/>
                  <a:sym typeface="Microsoft JhengHei"/>
                </a:rPr>
                <a:t>AI 能不能做計劃</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1_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